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74" r:id="rId4"/>
    <p:sldMasterId id="2147483688" r:id="rId5"/>
  </p:sldMasterIdLst>
  <p:notesMasterIdLst>
    <p:notesMasterId r:id="rId25"/>
  </p:notesMasterIdLst>
  <p:sldIdLst>
    <p:sldId id="274" r:id="rId6"/>
    <p:sldId id="277" r:id="rId7"/>
    <p:sldId id="278" r:id="rId8"/>
    <p:sldId id="280" r:id="rId9"/>
    <p:sldId id="282" r:id="rId10"/>
    <p:sldId id="288" r:id="rId11"/>
    <p:sldId id="283" r:id="rId12"/>
    <p:sldId id="286" r:id="rId13"/>
    <p:sldId id="287" r:id="rId14"/>
    <p:sldId id="285" r:id="rId15"/>
    <p:sldId id="289" r:id="rId16"/>
    <p:sldId id="284" r:id="rId17"/>
    <p:sldId id="263" r:id="rId18"/>
    <p:sldId id="268" r:id="rId19"/>
    <p:sldId id="265" r:id="rId20"/>
    <p:sldId id="264" r:id="rId21"/>
    <p:sldId id="266" r:id="rId22"/>
    <p:sldId id="269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9E258-5624-43B6-A4C5-0F3EC6F71333}" type="doc">
      <dgm:prSet loTypeId="urn:microsoft.com/office/officeart/2005/8/layout/vList3" loCatId="pictur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537BD0-685D-47CB-A8AA-02F1350F6D96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SKL, KI – KD - IPK,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Materi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Pembelajaran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,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Kegiatan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Pembelajaran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,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dan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Penilaian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(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Kegiatan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Model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Belajar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)</a:t>
          </a:r>
          <a:endParaRPr lang="en-US" dirty="0">
            <a:solidFill>
              <a:schemeClr val="bg1"/>
            </a:solidFill>
          </a:endParaRPr>
        </a:p>
      </dgm:t>
    </dgm:pt>
    <dgm:pt modelId="{6E54CFBE-D669-44D7-ADD8-9D99332EE02F}" type="parTrans" cxnId="{49E29C22-73EE-4B02-A6FB-D831462D5D41}">
      <dgm:prSet/>
      <dgm:spPr/>
      <dgm:t>
        <a:bodyPr/>
        <a:lstStyle/>
        <a:p>
          <a:endParaRPr lang="en-US"/>
        </a:p>
      </dgm:t>
    </dgm:pt>
    <dgm:pt modelId="{90B3B4D9-9FBD-4B11-A040-953EF136A001}" type="sibTrans" cxnId="{49E29C22-73EE-4B02-A6FB-D831462D5D41}">
      <dgm:prSet/>
      <dgm:spPr/>
      <dgm:t>
        <a:bodyPr/>
        <a:lstStyle/>
        <a:p>
          <a:endParaRPr lang="en-US"/>
        </a:p>
      </dgm:t>
    </dgm:pt>
    <dgm:pt modelId="{F1148592-79B1-47B0-80D8-AD03C1706770}">
      <dgm:prSet custT="1"/>
      <dgm:spPr/>
      <dgm:t>
        <a:bodyPr/>
        <a:lstStyle/>
        <a:p>
          <a:r>
            <a:rPr lang="en-US" sz="24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Penerapan</a:t>
          </a:r>
          <a:r>
            <a: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Model </a:t>
          </a:r>
          <a:r>
            <a:rPr lang="en-US" sz="24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Pembelajaran</a:t>
          </a:r>
          <a:r>
            <a: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HOTS</a:t>
          </a:r>
          <a:endParaRPr lang="en-US" sz="2400" dirty="0">
            <a:solidFill>
              <a:schemeClr val="bg1"/>
            </a:solidFill>
          </a:endParaRPr>
        </a:p>
      </dgm:t>
    </dgm:pt>
    <dgm:pt modelId="{219DCE3D-07A6-4A99-87C1-217037092877}" type="parTrans" cxnId="{DB395BB4-83D1-4A4B-8484-DE64EB870134}">
      <dgm:prSet/>
      <dgm:spPr/>
      <dgm:t>
        <a:bodyPr/>
        <a:lstStyle/>
        <a:p>
          <a:endParaRPr lang="en-US"/>
        </a:p>
      </dgm:t>
    </dgm:pt>
    <dgm:pt modelId="{F009355B-DF71-4E5D-8B30-87EF21C2600B}" type="sibTrans" cxnId="{DB395BB4-83D1-4A4B-8484-DE64EB870134}">
      <dgm:prSet/>
      <dgm:spPr/>
      <dgm:t>
        <a:bodyPr/>
        <a:lstStyle/>
        <a:p>
          <a:endParaRPr lang="en-US"/>
        </a:p>
      </dgm:t>
    </dgm:pt>
    <dgm:pt modelId="{030388FC-61B5-4445-9DEA-A7A9B73047C5}">
      <dgm:prSet custT="1"/>
      <dgm:spPr/>
      <dgm:t>
        <a:bodyPr/>
        <a:lstStyle/>
        <a:p>
          <a:r>
            <a:rPr lang="en-US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Penilaian</a:t>
          </a:r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Hasil</a:t>
          </a:r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Belajar</a:t>
          </a:r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HOTS</a:t>
          </a:r>
        </a:p>
      </dgm:t>
    </dgm:pt>
    <dgm:pt modelId="{FCB52831-8F84-47FE-8CA1-633F80561F5F}" type="parTrans" cxnId="{12A54F78-FCDC-4B42-A6EA-A8B6EC072113}">
      <dgm:prSet/>
      <dgm:spPr/>
      <dgm:t>
        <a:bodyPr/>
        <a:lstStyle/>
        <a:p>
          <a:endParaRPr lang="en-US"/>
        </a:p>
      </dgm:t>
    </dgm:pt>
    <dgm:pt modelId="{9784954E-0A7F-49DD-94BC-519D5D86F884}" type="sibTrans" cxnId="{12A54F78-FCDC-4B42-A6EA-A8B6EC072113}">
      <dgm:prSet/>
      <dgm:spPr/>
      <dgm:t>
        <a:bodyPr/>
        <a:lstStyle/>
        <a:p>
          <a:endParaRPr lang="en-US"/>
        </a:p>
      </dgm:t>
    </dgm:pt>
    <dgm:pt modelId="{0A14BC24-FB92-4F96-87BB-308ADC4998EB}">
      <dgm:prSet custT="1"/>
      <dgm:spPr/>
      <dgm:t>
        <a:bodyPr/>
        <a:lstStyle/>
        <a:p>
          <a:r>
            <a:rPr lang="en-US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Materi</a:t>
          </a:r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Dalam</a:t>
          </a:r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Buku</a:t>
          </a:r>
          <a:r>
            <a: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Teks</a:t>
          </a:r>
          <a:endParaRPr lang="en-US" sz="2800" dirty="0">
            <a:solidFill>
              <a:schemeClr val="bg1"/>
            </a:solidFill>
          </a:endParaRPr>
        </a:p>
      </dgm:t>
    </dgm:pt>
    <dgm:pt modelId="{23157219-0909-4627-A05A-91EEA10D23AF}" type="parTrans" cxnId="{AE766D78-E78A-4F5D-81D6-8AE670AAEC3B}">
      <dgm:prSet/>
      <dgm:spPr/>
      <dgm:t>
        <a:bodyPr/>
        <a:lstStyle/>
        <a:p>
          <a:endParaRPr lang="en-US"/>
        </a:p>
      </dgm:t>
    </dgm:pt>
    <dgm:pt modelId="{E99C98BA-EBCC-4A43-86D6-A83301E808A2}" type="sibTrans" cxnId="{AE766D78-E78A-4F5D-81D6-8AE670AAEC3B}">
      <dgm:prSet/>
      <dgm:spPr/>
      <dgm:t>
        <a:bodyPr/>
        <a:lstStyle/>
        <a:p>
          <a:endParaRPr lang="en-US"/>
        </a:p>
      </dgm:t>
    </dgm:pt>
    <dgm:pt modelId="{1A0BB57B-D263-415A-80A6-B8C3BD859138}" type="pres">
      <dgm:prSet presAssocID="{5979E258-5624-43B6-A4C5-0F3EC6F7133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7AED4F-062A-4959-AD5C-EF21D0F1C2F6}" type="pres">
      <dgm:prSet presAssocID="{50537BD0-685D-47CB-A8AA-02F1350F6D96}" presName="composite" presStyleCnt="0"/>
      <dgm:spPr/>
    </dgm:pt>
    <dgm:pt modelId="{D8E85DE7-18CF-4107-8BE0-CD706C1DDA77}" type="pres">
      <dgm:prSet presAssocID="{50537BD0-685D-47CB-A8AA-02F1350F6D96}" presName="imgShp" presStyleLbl="fgImgPlace1" presStyleIdx="0" presStyleCnt="4"/>
      <dgm:spPr/>
    </dgm:pt>
    <dgm:pt modelId="{48A10C57-9ADF-486D-9643-B3DCA9D0D6EA}" type="pres">
      <dgm:prSet presAssocID="{50537BD0-685D-47CB-A8AA-02F1350F6D9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7A6B8-6095-4DF7-B594-7F3BA3C1E1DF}" type="pres">
      <dgm:prSet presAssocID="{90B3B4D9-9FBD-4B11-A040-953EF136A001}" presName="spacing" presStyleCnt="0"/>
      <dgm:spPr/>
    </dgm:pt>
    <dgm:pt modelId="{51181EA2-03F9-4A72-80F6-F371DE2B7B9B}" type="pres">
      <dgm:prSet presAssocID="{F1148592-79B1-47B0-80D8-AD03C1706770}" presName="composite" presStyleCnt="0"/>
      <dgm:spPr/>
    </dgm:pt>
    <dgm:pt modelId="{E8BC1D20-5626-4EB3-A677-77396B632779}" type="pres">
      <dgm:prSet presAssocID="{F1148592-79B1-47B0-80D8-AD03C1706770}" presName="imgShp" presStyleLbl="fgImgPlace1" presStyleIdx="1" presStyleCnt="4"/>
      <dgm:spPr/>
    </dgm:pt>
    <dgm:pt modelId="{F39D6D51-3E26-4266-8FB8-7D07454DC19B}" type="pres">
      <dgm:prSet presAssocID="{F1148592-79B1-47B0-80D8-AD03C170677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E26F7-74D4-4F62-AA02-E97489F60EB3}" type="pres">
      <dgm:prSet presAssocID="{F009355B-DF71-4E5D-8B30-87EF21C2600B}" presName="spacing" presStyleCnt="0"/>
      <dgm:spPr/>
    </dgm:pt>
    <dgm:pt modelId="{C50B4B67-0C97-415E-A8A3-C77121AAE362}" type="pres">
      <dgm:prSet presAssocID="{030388FC-61B5-4445-9DEA-A7A9B73047C5}" presName="composite" presStyleCnt="0"/>
      <dgm:spPr/>
    </dgm:pt>
    <dgm:pt modelId="{AE0393B8-98CD-4D11-B402-5107FEA59E92}" type="pres">
      <dgm:prSet presAssocID="{030388FC-61B5-4445-9DEA-A7A9B73047C5}" presName="imgShp" presStyleLbl="fgImgPlace1" presStyleIdx="2" presStyleCnt="4"/>
      <dgm:spPr/>
    </dgm:pt>
    <dgm:pt modelId="{906C0D30-A6CF-469C-B8F9-D935E9F1233E}" type="pres">
      <dgm:prSet presAssocID="{030388FC-61B5-4445-9DEA-A7A9B73047C5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48D10-8A55-4381-B76D-CAE265441430}" type="pres">
      <dgm:prSet presAssocID="{9784954E-0A7F-49DD-94BC-519D5D86F884}" presName="spacing" presStyleCnt="0"/>
      <dgm:spPr/>
    </dgm:pt>
    <dgm:pt modelId="{A28A1D61-856D-4594-995E-C28419DA830B}" type="pres">
      <dgm:prSet presAssocID="{0A14BC24-FB92-4F96-87BB-308ADC4998EB}" presName="composite" presStyleCnt="0"/>
      <dgm:spPr/>
    </dgm:pt>
    <dgm:pt modelId="{23BCF63B-8AA1-4C7E-9265-3771E02B04BF}" type="pres">
      <dgm:prSet presAssocID="{0A14BC24-FB92-4F96-87BB-308ADC4998EB}" presName="imgShp" presStyleLbl="fgImgPlace1" presStyleIdx="3" presStyleCnt="4"/>
      <dgm:spPr/>
    </dgm:pt>
    <dgm:pt modelId="{2CF90ADB-5048-4451-9C33-FA2FF07724E8}" type="pres">
      <dgm:prSet presAssocID="{0A14BC24-FB92-4F96-87BB-308ADC4998E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A54F78-FCDC-4B42-A6EA-A8B6EC072113}" srcId="{5979E258-5624-43B6-A4C5-0F3EC6F71333}" destId="{030388FC-61B5-4445-9DEA-A7A9B73047C5}" srcOrd="2" destOrd="0" parTransId="{FCB52831-8F84-47FE-8CA1-633F80561F5F}" sibTransId="{9784954E-0A7F-49DD-94BC-519D5D86F884}"/>
    <dgm:cxn modelId="{36845D3B-4F0A-4A18-87EA-A68D6149E6DE}" type="presOf" srcId="{0A14BC24-FB92-4F96-87BB-308ADC4998EB}" destId="{2CF90ADB-5048-4451-9C33-FA2FF07724E8}" srcOrd="0" destOrd="0" presId="urn:microsoft.com/office/officeart/2005/8/layout/vList3"/>
    <dgm:cxn modelId="{AE766D78-E78A-4F5D-81D6-8AE670AAEC3B}" srcId="{5979E258-5624-43B6-A4C5-0F3EC6F71333}" destId="{0A14BC24-FB92-4F96-87BB-308ADC4998EB}" srcOrd="3" destOrd="0" parTransId="{23157219-0909-4627-A05A-91EEA10D23AF}" sibTransId="{E99C98BA-EBCC-4A43-86D6-A83301E808A2}"/>
    <dgm:cxn modelId="{9AAA6DE4-7BCE-4BA6-BC9F-355731593019}" type="presOf" srcId="{5979E258-5624-43B6-A4C5-0F3EC6F71333}" destId="{1A0BB57B-D263-415A-80A6-B8C3BD859138}" srcOrd="0" destOrd="0" presId="urn:microsoft.com/office/officeart/2005/8/layout/vList3"/>
    <dgm:cxn modelId="{DB395BB4-83D1-4A4B-8484-DE64EB870134}" srcId="{5979E258-5624-43B6-A4C5-0F3EC6F71333}" destId="{F1148592-79B1-47B0-80D8-AD03C1706770}" srcOrd="1" destOrd="0" parTransId="{219DCE3D-07A6-4A99-87C1-217037092877}" sibTransId="{F009355B-DF71-4E5D-8B30-87EF21C2600B}"/>
    <dgm:cxn modelId="{B3D29C9B-212B-4962-A7CE-07FDEA5FCC8D}" type="presOf" srcId="{F1148592-79B1-47B0-80D8-AD03C1706770}" destId="{F39D6D51-3E26-4266-8FB8-7D07454DC19B}" srcOrd="0" destOrd="0" presId="urn:microsoft.com/office/officeart/2005/8/layout/vList3"/>
    <dgm:cxn modelId="{3FF3C44F-C210-4805-A416-2DD41654FCC8}" type="presOf" srcId="{50537BD0-685D-47CB-A8AA-02F1350F6D96}" destId="{48A10C57-9ADF-486D-9643-B3DCA9D0D6EA}" srcOrd="0" destOrd="0" presId="urn:microsoft.com/office/officeart/2005/8/layout/vList3"/>
    <dgm:cxn modelId="{E1EB8806-3E5F-4A00-A069-90B36FC20540}" type="presOf" srcId="{030388FC-61B5-4445-9DEA-A7A9B73047C5}" destId="{906C0D30-A6CF-469C-B8F9-D935E9F1233E}" srcOrd="0" destOrd="0" presId="urn:microsoft.com/office/officeart/2005/8/layout/vList3"/>
    <dgm:cxn modelId="{49E29C22-73EE-4B02-A6FB-D831462D5D41}" srcId="{5979E258-5624-43B6-A4C5-0F3EC6F71333}" destId="{50537BD0-685D-47CB-A8AA-02F1350F6D96}" srcOrd="0" destOrd="0" parTransId="{6E54CFBE-D669-44D7-ADD8-9D99332EE02F}" sibTransId="{90B3B4D9-9FBD-4B11-A040-953EF136A001}"/>
    <dgm:cxn modelId="{6B75E259-2B70-4C74-9081-1D6CEC7EE18B}" type="presParOf" srcId="{1A0BB57B-D263-415A-80A6-B8C3BD859138}" destId="{397AED4F-062A-4959-AD5C-EF21D0F1C2F6}" srcOrd="0" destOrd="0" presId="urn:microsoft.com/office/officeart/2005/8/layout/vList3"/>
    <dgm:cxn modelId="{307CF33F-71D7-48EE-BD75-94E00863D8FC}" type="presParOf" srcId="{397AED4F-062A-4959-AD5C-EF21D0F1C2F6}" destId="{D8E85DE7-18CF-4107-8BE0-CD706C1DDA77}" srcOrd="0" destOrd="0" presId="urn:microsoft.com/office/officeart/2005/8/layout/vList3"/>
    <dgm:cxn modelId="{53B8143B-FCC7-4273-A9C5-101C581457BD}" type="presParOf" srcId="{397AED4F-062A-4959-AD5C-EF21D0F1C2F6}" destId="{48A10C57-9ADF-486D-9643-B3DCA9D0D6EA}" srcOrd="1" destOrd="0" presId="urn:microsoft.com/office/officeart/2005/8/layout/vList3"/>
    <dgm:cxn modelId="{E7A50609-FFAA-49E6-89FD-F9C3ED17DE4B}" type="presParOf" srcId="{1A0BB57B-D263-415A-80A6-B8C3BD859138}" destId="{BED7A6B8-6095-4DF7-B594-7F3BA3C1E1DF}" srcOrd="1" destOrd="0" presId="urn:microsoft.com/office/officeart/2005/8/layout/vList3"/>
    <dgm:cxn modelId="{F346FA76-5DC3-429F-B2AF-3533BB13C021}" type="presParOf" srcId="{1A0BB57B-D263-415A-80A6-B8C3BD859138}" destId="{51181EA2-03F9-4A72-80F6-F371DE2B7B9B}" srcOrd="2" destOrd="0" presId="urn:microsoft.com/office/officeart/2005/8/layout/vList3"/>
    <dgm:cxn modelId="{E046F72B-3383-4EFB-93F8-F294E47FA411}" type="presParOf" srcId="{51181EA2-03F9-4A72-80F6-F371DE2B7B9B}" destId="{E8BC1D20-5626-4EB3-A677-77396B632779}" srcOrd="0" destOrd="0" presId="urn:microsoft.com/office/officeart/2005/8/layout/vList3"/>
    <dgm:cxn modelId="{86C55F89-2439-400B-9782-A88527218734}" type="presParOf" srcId="{51181EA2-03F9-4A72-80F6-F371DE2B7B9B}" destId="{F39D6D51-3E26-4266-8FB8-7D07454DC19B}" srcOrd="1" destOrd="0" presId="urn:microsoft.com/office/officeart/2005/8/layout/vList3"/>
    <dgm:cxn modelId="{7DDF1113-256C-4B26-B977-FF5C972CCAA7}" type="presParOf" srcId="{1A0BB57B-D263-415A-80A6-B8C3BD859138}" destId="{63DE26F7-74D4-4F62-AA02-E97489F60EB3}" srcOrd="3" destOrd="0" presId="urn:microsoft.com/office/officeart/2005/8/layout/vList3"/>
    <dgm:cxn modelId="{728C34E3-5DC1-493D-9CE8-3B0517B257B4}" type="presParOf" srcId="{1A0BB57B-D263-415A-80A6-B8C3BD859138}" destId="{C50B4B67-0C97-415E-A8A3-C77121AAE362}" srcOrd="4" destOrd="0" presId="urn:microsoft.com/office/officeart/2005/8/layout/vList3"/>
    <dgm:cxn modelId="{A6C6A1C9-D363-4E6F-A4AA-DEA4868B50AD}" type="presParOf" srcId="{C50B4B67-0C97-415E-A8A3-C77121AAE362}" destId="{AE0393B8-98CD-4D11-B402-5107FEA59E92}" srcOrd="0" destOrd="0" presId="urn:microsoft.com/office/officeart/2005/8/layout/vList3"/>
    <dgm:cxn modelId="{13B66186-3289-4691-A1C3-9BD0039CFF02}" type="presParOf" srcId="{C50B4B67-0C97-415E-A8A3-C77121AAE362}" destId="{906C0D30-A6CF-469C-B8F9-D935E9F1233E}" srcOrd="1" destOrd="0" presId="urn:microsoft.com/office/officeart/2005/8/layout/vList3"/>
    <dgm:cxn modelId="{7BAF9802-8388-4B06-9225-F14EF73C31CB}" type="presParOf" srcId="{1A0BB57B-D263-415A-80A6-B8C3BD859138}" destId="{A6C48D10-8A55-4381-B76D-CAE265441430}" srcOrd="5" destOrd="0" presId="urn:microsoft.com/office/officeart/2005/8/layout/vList3"/>
    <dgm:cxn modelId="{F61E43BB-5035-42B5-B2D3-A5066A6D08EE}" type="presParOf" srcId="{1A0BB57B-D263-415A-80A6-B8C3BD859138}" destId="{A28A1D61-856D-4594-995E-C28419DA830B}" srcOrd="6" destOrd="0" presId="urn:microsoft.com/office/officeart/2005/8/layout/vList3"/>
    <dgm:cxn modelId="{CB0F1BC1-6B78-45C5-B888-27E387AC65E0}" type="presParOf" srcId="{A28A1D61-856D-4594-995E-C28419DA830B}" destId="{23BCF63B-8AA1-4C7E-9265-3771E02B04BF}" srcOrd="0" destOrd="0" presId="urn:microsoft.com/office/officeart/2005/8/layout/vList3"/>
    <dgm:cxn modelId="{886FBD69-17E8-4F5E-B865-5C424DDE1D29}" type="presParOf" srcId="{A28A1D61-856D-4594-995E-C28419DA830B}" destId="{2CF90ADB-5048-4451-9C33-FA2FF07724E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10C57-9ADF-486D-9643-B3DCA9D0D6EA}">
      <dsp:nvSpPr>
        <dsp:cNvPr id="0" name=""/>
        <dsp:cNvSpPr/>
      </dsp:nvSpPr>
      <dsp:spPr>
        <a:xfrm rot="10800000">
          <a:off x="1606455" y="1928"/>
          <a:ext cx="5554697" cy="82935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72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SKL, KI – KD - IPK,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Materi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Pembelajaran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,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Kegiatan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Pembelajaran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,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dan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Penilaian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(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Kegiatan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Model </a:t>
          </a:r>
          <a:r>
            <a:rPr lang="en-US" sz="1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Belajar</a:t>
          </a:r>
          <a:r>
            <a:rPr 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)</a:t>
          </a:r>
          <a:endParaRPr lang="en-US" sz="1800" kern="1200" dirty="0">
            <a:solidFill>
              <a:schemeClr val="bg1"/>
            </a:solidFill>
          </a:endParaRPr>
        </a:p>
      </dsp:txBody>
      <dsp:txXfrm rot="10800000">
        <a:off x="1813794" y="1928"/>
        <a:ext cx="5347358" cy="829358"/>
      </dsp:txXfrm>
    </dsp:sp>
    <dsp:sp modelId="{D8E85DE7-18CF-4107-8BE0-CD706C1DDA77}">
      <dsp:nvSpPr>
        <dsp:cNvPr id="0" name=""/>
        <dsp:cNvSpPr/>
      </dsp:nvSpPr>
      <dsp:spPr>
        <a:xfrm>
          <a:off x="1191775" y="1928"/>
          <a:ext cx="829358" cy="82935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39D6D51-3E26-4266-8FB8-7D07454DC19B}">
      <dsp:nvSpPr>
        <dsp:cNvPr id="0" name=""/>
        <dsp:cNvSpPr/>
      </dsp:nvSpPr>
      <dsp:spPr>
        <a:xfrm rot="10800000">
          <a:off x="1606455" y="1078856"/>
          <a:ext cx="5554697" cy="82935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72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Penerapan</a:t>
          </a:r>
          <a:r>
            <a:rPr lang="en-US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Model </a:t>
          </a:r>
          <a:r>
            <a:rPr lang="en-US" sz="24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Pembelajaran</a:t>
          </a:r>
          <a:r>
            <a:rPr lang="en-US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HOTS</a:t>
          </a:r>
          <a:endParaRPr lang="en-US" sz="2400" kern="1200" dirty="0">
            <a:solidFill>
              <a:schemeClr val="bg1"/>
            </a:solidFill>
          </a:endParaRPr>
        </a:p>
      </dsp:txBody>
      <dsp:txXfrm rot="10800000">
        <a:off x="1813794" y="1078856"/>
        <a:ext cx="5347358" cy="829358"/>
      </dsp:txXfrm>
    </dsp:sp>
    <dsp:sp modelId="{E8BC1D20-5626-4EB3-A677-77396B632779}">
      <dsp:nvSpPr>
        <dsp:cNvPr id="0" name=""/>
        <dsp:cNvSpPr/>
      </dsp:nvSpPr>
      <dsp:spPr>
        <a:xfrm>
          <a:off x="1191775" y="1078856"/>
          <a:ext cx="829358" cy="82935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06C0D30-A6CF-469C-B8F9-D935E9F1233E}">
      <dsp:nvSpPr>
        <dsp:cNvPr id="0" name=""/>
        <dsp:cNvSpPr/>
      </dsp:nvSpPr>
      <dsp:spPr>
        <a:xfrm rot="10800000">
          <a:off x="1606455" y="2155784"/>
          <a:ext cx="5554697" cy="82935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72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Penilaian</a:t>
          </a: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Hasil</a:t>
          </a: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Belajar</a:t>
          </a: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HOTS</a:t>
          </a:r>
        </a:p>
      </dsp:txBody>
      <dsp:txXfrm rot="10800000">
        <a:off x="1813794" y="2155784"/>
        <a:ext cx="5347358" cy="829358"/>
      </dsp:txXfrm>
    </dsp:sp>
    <dsp:sp modelId="{AE0393B8-98CD-4D11-B402-5107FEA59E92}">
      <dsp:nvSpPr>
        <dsp:cNvPr id="0" name=""/>
        <dsp:cNvSpPr/>
      </dsp:nvSpPr>
      <dsp:spPr>
        <a:xfrm>
          <a:off x="1191775" y="2155784"/>
          <a:ext cx="829358" cy="82935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CF90ADB-5048-4451-9C33-FA2FF07724E8}">
      <dsp:nvSpPr>
        <dsp:cNvPr id="0" name=""/>
        <dsp:cNvSpPr/>
      </dsp:nvSpPr>
      <dsp:spPr>
        <a:xfrm rot="10800000">
          <a:off x="1606455" y="3232713"/>
          <a:ext cx="5554697" cy="829358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572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Materi</a:t>
          </a: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Dalam</a:t>
          </a: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Buku</a:t>
          </a:r>
          <a:r>
            <a:rPr 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/>
              <a:cs typeface="Times New Roman"/>
            </a:rPr>
            <a:t>Teks</a:t>
          </a:r>
          <a:endParaRPr lang="en-US" sz="2800" kern="1200" dirty="0">
            <a:solidFill>
              <a:schemeClr val="bg1"/>
            </a:solidFill>
          </a:endParaRPr>
        </a:p>
      </dsp:txBody>
      <dsp:txXfrm rot="10800000">
        <a:off x="1813794" y="3232713"/>
        <a:ext cx="5347358" cy="829358"/>
      </dsp:txXfrm>
    </dsp:sp>
    <dsp:sp modelId="{23BCF63B-8AA1-4C7E-9265-3771E02B04BF}">
      <dsp:nvSpPr>
        <dsp:cNvPr id="0" name=""/>
        <dsp:cNvSpPr/>
      </dsp:nvSpPr>
      <dsp:spPr>
        <a:xfrm>
          <a:off x="1191775" y="3232713"/>
          <a:ext cx="829358" cy="829358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DF67-1AC4-4F4F-8861-A55B00015DD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60E70-FFEA-492B-99E1-8BF3666E8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1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101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64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962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962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962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962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781AC5E-E60F-4620-892B-17D2B4AF0BA0}" type="slidenum">
              <a:rPr lang="id-ID" sz="1200">
                <a:solidFill>
                  <a:prstClr val="black"/>
                </a:solidFill>
              </a:rPr>
              <a:pPr/>
              <a:t>11</a:t>
            </a:fld>
            <a:endParaRPr lang="id-ID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7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3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1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2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0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9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8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5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5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2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8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0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27-03-2016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29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09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46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022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31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0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8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6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48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97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358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86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0CD0-A53F-4F59-BB27-DA4F9246F9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0" y="6286520"/>
            <a:ext cx="9144000" cy="3571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-32" y="6500834"/>
            <a:ext cx="9144000" cy="3571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74620"/>
      </p:ext>
    </p:extLst>
  </p:cSld>
  <p:clrMapOvr>
    <a:masterClrMapping/>
  </p:clrMapOvr>
  <p:transition spd="slow">
    <p:cover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44-B7C2-C44F-ACE3-9F2A27EB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15D3-E08C-AA4C-8338-03B869CD7B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23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543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96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2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616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124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314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002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850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222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424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8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9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2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7F1E-5853-4989-88AF-51190744E61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5F5DF-F68C-4BE7-97BA-098EBE98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4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71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457200"/>
              <a:t>27-03-2016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1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1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6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009A944-B7C2-C44F-ACE3-9F2A27EB150A}" type="datetimeFigureOut">
              <a:rPr>
                <a:solidFill>
                  <a:prstClr val="black">
                    <a:tint val="75000"/>
                  </a:prstClr>
                </a:solidFill>
              </a:rPr>
              <a:pPr defTabSz="457200"/>
              <a:t>21/03/2016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1815D3-E08C-AA4C-8338-03B869CD7BD2}" type="slidenum">
              <a:rPr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5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1C54-9DC9-4DA7-B889-4967A68CEA8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09/05/2017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B4EC-0CFB-4DAA-AED3-9FAA16068B5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9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7768" y="4373805"/>
            <a:ext cx="7898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b="1" u="sng" dirty="0" smtClean="0">
                <a:solidFill>
                  <a:srgbClr val="009900"/>
                </a:solidFill>
                <a:latin typeface="Berlin Sans FB" pitchFamily="34" charset="0"/>
              </a:rPr>
              <a:t>Jakarta</a:t>
            </a:r>
            <a:r>
              <a:rPr lang="en-US" b="1" u="sng" dirty="0" smtClean="0">
                <a:solidFill>
                  <a:srgbClr val="009900"/>
                </a:solidFill>
                <a:latin typeface="Berlin Sans FB" pitchFamily="34" charset="0"/>
              </a:rPr>
              <a:t>,  </a:t>
            </a:r>
            <a:r>
              <a:rPr lang="en-US" b="1" u="sng" dirty="0" smtClean="0">
                <a:solidFill>
                  <a:srgbClr val="009900"/>
                </a:solidFill>
                <a:latin typeface="Berlin Sans FB" pitchFamily="34" charset="0"/>
              </a:rPr>
              <a:t>9 Mei </a:t>
            </a:r>
            <a:r>
              <a:rPr lang="en-US" b="1" u="sng" dirty="0" smtClean="0">
                <a:solidFill>
                  <a:srgbClr val="009900"/>
                </a:solidFill>
                <a:latin typeface="Berlin Sans FB" pitchFamily="34" charset="0"/>
              </a:rPr>
              <a:t>2017</a:t>
            </a:r>
            <a:endParaRPr lang="id-ID" b="1" u="sng" dirty="0">
              <a:solidFill>
                <a:srgbClr val="009900"/>
              </a:solidFill>
              <a:latin typeface="Berlin Sans FB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9939" y="2412198"/>
            <a:ext cx="9153939" cy="16793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ts val="4700"/>
              </a:lnSpc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000099"/>
                </a:solidFill>
                <a:latin typeface="Berlin Sans FB Demi" pitchFamily="34" charset="0"/>
              </a:rPr>
              <a:t>PENYEGARAN </a:t>
            </a:r>
            <a:r>
              <a:rPr lang="en-US" sz="4000" b="1" dirty="0" smtClean="0">
                <a:solidFill>
                  <a:srgbClr val="000099"/>
                </a:solidFill>
                <a:latin typeface="Berlin Sans FB Demi" pitchFamily="34" charset="0"/>
              </a:rPr>
              <a:t>INSTRUKTUR </a:t>
            </a:r>
          </a:p>
          <a:p>
            <a:pPr algn="ctr">
              <a:lnSpc>
                <a:spcPts val="4700"/>
              </a:lnSpc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000099"/>
                </a:solidFill>
                <a:latin typeface="Berlin Sans FB Demi" pitchFamily="34" charset="0"/>
              </a:rPr>
              <a:t>KURIKULUM 2013</a:t>
            </a:r>
            <a:endParaRPr lang="en-US" sz="4000" b="1" dirty="0">
              <a:solidFill>
                <a:srgbClr val="000099"/>
              </a:solidFill>
              <a:latin typeface="Berlin Sans FB Dem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0151" y="5805264"/>
            <a:ext cx="27441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d-ID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r"/>
            <a:r>
              <a:rPr lang="en-US" b="1" dirty="0" err="1" smtClean="0">
                <a:solidFill>
                  <a:srgbClr val="FF0000"/>
                </a:solidFill>
                <a:latin typeface="Arial Rounded MT Bold" pitchFamily="34" charset="0"/>
              </a:rPr>
              <a:t>Sunaryo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 (SMAN 85 </a:t>
            </a:r>
            <a:r>
              <a:rPr lang="en-US" b="1" dirty="0" err="1" smtClean="0">
                <a:solidFill>
                  <a:srgbClr val="FF0000"/>
                </a:solidFill>
                <a:latin typeface="Arial Rounded MT Bold" pitchFamily="34" charset="0"/>
              </a:rPr>
              <a:t>Jkt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)</a:t>
            </a:r>
            <a:endParaRPr lang="id-ID" b="1" u="sng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5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67744" y="1196752"/>
            <a:ext cx="4248472" cy="417646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kern="0" noProof="0" dirty="0" smtClean="0">
                <a:solidFill>
                  <a:prstClr val="white"/>
                </a:solidFill>
                <a:latin typeface="Berlin Sans FB" pitchFamily="34" charset="0"/>
              </a:rPr>
              <a:t>RPP</a:t>
            </a:r>
            <a:endParaRPr kumimoji="0" lang="id-ID" sz="9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3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 txBox="1">
            <a:spLocks/>
          </p:cNvSpPr>
          <p:nvPr/>
        </p:nvSpPr>
        <p:spPr bwMode="auto">
          <a:xfrm>
            <a:off x="520262" y="869950"/>
            <a:ext cx="8149076" cy="598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 sz="1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defRPr sz="1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defRPr sz="1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defRPr sz="1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endParaRPr lang="en-US" smtClean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236477" y="1188398"/>
            <a:ext cx="4931104" cy="2273019"/>
            <a:chOff x="236477" y="1188398"/>
            <a:chExt cx="4931104" cy="5334000"/>
          </a:xfrm>
        </p:grpSpPr>
        <p:sp>
          <p:nvSpPr>
            <p:cNvPr id="4" name="Striped Right Arrow 3"/>
            <p:cNvSpPr/>
            <p:nvPr/>
          </p:nvSpPr>
          <p:spPr>
            <a:xfrm>
              <a:off x="236477" y="1188398"/>
              <a:ext cx="4931104" cy="5334000"/>
            </a:xfrm>
            <a:prstGeom prst="stripedRightArrow">
              <a:avLst>
                <a:gd name="adj1" fmla="val 64187"/>
                <a:gd name="adj2" fmla="val 50000"/>
              </a:avLst>
            </a:prstGeom>
            <a:solidFill>
              <a:srgbClr val="00009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19063" indent="-119063" defTabSz="810186">
                <a:buFont typeface="Arial" panose="020B0604020202020204" pitchFamily="34" charset="0"/>
                <a:buChar char="•"/>
                <a:defRPr/>
              </a:pPr>
              <a:endParaRPr lang="en-US" sz="1595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29659" y="2630420"/>
              <a:ext cx="327432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9063" indent="-119063" defTabSz="810186">
                <a:defRPr/>
              </a:pPr>
              <a:r>
                <a:rPr lang="en-US" sz="4800" dirty="0" smtClean="0">
                  <a:solidFill>
                    <a:srgbClr val="FFFF00"/>
                  </a:solidFill>
                  <a:latin typeface="Agency FB" pitchFamily="34" charset="0"/>
                  <a:cs typeface="Arial" pitchFamily="34" charset="0"/>
                </a:rPr>
                <a:t>RPP</a:t>
              </a:r>
              <a:endParaRPr lang="en-US" sz="4800" dirty="0">
                <a:solidFill>
                  <a:srgbClr val="FFFF00"/>
                </a:solidFill>
                <a:latin typeface="Agency FB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5134262" y="1604497"/>
            <a:ext cx="3789020" cy="4224803"/>
            <a:chOff x="5134262" y="1604497"/>
            <a:chExt cx="3789020" cy="4224803"/>
          </a:xfrm>
        </p:grpSpPr>
        <p:sp>
          <p:nvSpPr>
            <p:cNvPr id="6" name="Rectangle 5"/>
            <p:cNvSpPr/>
            <p:nvPr/>
          </p:nvSpPr>
          <p:spPr>
            <a:xfrm>
              <a:off x="5277134" y="2207176"/>
              <a:ext cx="3646148" cy="36221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defTabSz="810186">
                <a:spcBef>
                  <a:spcPts val="600"/>
                </a:spcBef>
                <a:buFont typeface="Arial" panose="020B0604020202020204" pitchFamily="34" charset="0"/>
                <a:buChar char="•"/>
                <a:tabLst>
                  <a:tab pos="285750" algn="l"/>
                </a:tabLst>
                <a:defRPr/>
              </a:pPr>
              <a:r>
                <a:rPr lang="en-US" sz="4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4C, </a:t>
              </a:r>
            </a:p>
            <a:p>
              <a:pPr marL="285750" indent="-285750" defTabSz="810186">
                <a:spcBef>
                  <a:spcPts val="600"/>
                </a:spcBef>
                <a:buFont typeface="Arial" panose="020B0604020202020204" pitchFamily="34" charset="0"/>
                <a:buChar char="•"/>
                <a:tabLst>
                  <a:tab pos="285750" algn="l"/>
                </a:tabLst>
                <a:defRPr/>
              </a:pPr>
              <a:r>
                <a:rPr lang="en-US" sz="4400" dirty="0" err="1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Pendidikan</a:t>
              </a:r>
              <a:r>
                <a:rPr lang="en-US" sz="4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 </a:t>
              </a:r>
              <a:r>
                <a:rPr lang="en-US" sz="4400" dirty="0" err="1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Karakter</a:t>
              </a:r>
              <a:r>
                <a:rPr lang="en-US" sz="4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, </a:t>
              </a:r>
            </a:p>
            <a:p>
              <a:pPr marL="285750" indent="-285750" defTabSz="810186">
                <a:spcBef>
                  <a:spcPts val="600"/>
                </a:spcBef>
                <a:buFont typeface="Arial" panose="020B0604020202020204" pitchFamily="34" charset="0"/>
                <a:buChar char="•"/>
                <a:tabLst>
                  <a:tab pos="285750" algn="l"/>
                </a:tabLst>
                <a:defRPr/>
              </a:pPr>
              <a:r>
                <a:rPr lang="en-US" sz="4400" dirty="0" err="1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Literasi</a:t>
              </a:r>
              <a:r>
                <a:rPr lang="en-US" sz="4400" dirty="0" smtClean="0">
                  <a:solidFill>
                    <a:srgbClr val="000000"/>
                  </a:solidFill>
                  <a:latin typeface="Century Gothic"/>
                  <a:cs typeface="Century Gothic"/>
                </a:rPr>
                <a:t>.</a:t>
              </a:r>
              <a:endParaRPr lang="en-US" sz="4400" dirty="0">
                <a:solidFill>
                  <a:prstClr val="black"/>
                </a:solidFill>
                <a:latin typeface="Agency FB" pitchFamily="34" charset="0"/>
              </a:endParaRPr>
            </a:p>
          </p:txBody>
        </p:sp>
        <p:sp>
          <p:nvSpPr>
            <p:cNvPr id="49187" name="TextBox 25"/>
            <p:cNvSpPr txBox="1">
              <a:spLocks noChangeArrowheads="1"/>
            </p:cNvSpPr>
            <p:nvPr/>
          </p:nvSpPr>
          <p:spPr bwMode="auto">
            <a:xfrm>
              <a:off x="5134262" y="1604497"/>
              <a:ext cx="35274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5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809625" fontAlgn="base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809625" fontAlgn="base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809625" fontAlgn="base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809625" fontAlgn="base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8096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prstClr val="black"/>
                  </a:solidFill>
                  <a:cs typeface="Arial" pitchFamily="34" charset="0"/>
                </a:rPr>
                <a:t>Pengintegrasian</a:t>
              </a:r>
              <a:endParaRPr lang="en-US" sz="2400" dirty="0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425668" y="29917"/>
            <a:ext cx="8229600" cy="70800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smtClean="0">
                <a:solidFill>
                  <a:srgbClr val="0000CC"/>
                </a:solidFill>
                <a:latin typeface="Berlin Sans FB" pitchFamily="34" charset="0"/>
              </a:rPr>
              <a:t>PEMBELAJARAN &amp; PENILAIAN MENUJU ABAD 21</a:t>
            </a:r>
            <a:endParaRPr lang="en-US" sz="3200" dirty="0">
              <a:solidFill>
                <a:srgbClr val="0000CC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186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4067944" y="1881239"/>
            <a:ext cx="4320480" cy="2554545"/>
          </a:xfrm>
          <a:prstGeom prst="rect">
            <a:avLst/>
          </a:prstGeom>
          <a:noFill/>
          <a:ln>
            <a:solidFill>
              <a:srgbClr val="0099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Narrow" pitchFamily="34" charset="0"/>
              </a:rPr>
              <a:t>Critical thinking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Narrow" pitchFamily="34" charset="0"/>
              </a:rPr>
              <a:t>Creativity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Narrow" pitchFamily="34" charset="0"/>
              </a:rPr>
              <a:t>Communication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Narrow" pitchFamily="34" charset="0"/>
              </a:rPr>
              <a:t>Collaboration</a:t>
            </a:r>
          </a:p>
        </p:txBody>
      </p:sp>
      <p:grpSp>
        <p:nvGrpSpPr>
          <p:cNvPr id="42" name="Group 8"/>
          <p:cNvGrpSpPr/>
          <p:nvPr/>
        </p:nvGrpSpPr>
        <p:grpSpPr>
          <a:xfrm>
            <a:off x="207435" y="2597427"/>
            <a:ext cx="3212437" cy="1335630"/>
            <a:chOff x="236477" y="1188398"/>
            <a:chExt cx="4931104" cy="5334000"/>
          </a:xfrm>
        </p:grpSpPr>
        <p:sp>
          <p:nvSpPr>
            <p:cNvPr id="43" name="Striped Right Arrow 42"/>
            <p:cNvSpPr/>
            <p:nvPr/>
          </p:nvSpPr>
          <p:spPr>
            <a:xfrm>
              <a:off x="236477" y="1188398"/>
              <a:ext cx="4931104" cy="5334000"/>
            </a:xfrm>
            <a:prstGeom prst="stripedRightArrow">
              <a:avLst>
                <a:gd name="adj1" fmla="val 64187"/>
                <a:gd name="adj2" fmla="val 50000"/>
              </a:avLst>
            </a:prstGeom>
            <a:solidFill>
              <a:srgbClr val="000099"/>
            </a:solidFill>
            <a:ln w="9525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119063" marR="0" lvl="0" indent="-119063" defTabSz="81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59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5592" y="2630419"/>
              <a:ext cx="3228390" cy="28270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9063" marR="0" lvl="0" indent="-119063" defTabSz="81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gency FB" pitchFamily="34" charset="0"/>
                  <a:cs typeface="Arial" pitchFamily="34" charset="0"/>
                </a:rPr>
                <a:t>4C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itchFamily="34" charset="0"/>
                <a:cs typeface="Arial" pitchFamily="34" charset="0"/>
              </a:endParaRPr>
            </a:p>
          </p:txBody>
        </p:sp>
      </p:grpSp>
      <p:grpSp>
        <p:nvGrpSpPr>
          <p:cNvPr id="45" name="Group 8"/>
          <p:cNvGrpSpPr/>
          <p:nvPr/>
        </p:nvGrpSpPr>
        <p:grpSpPr>
          <a:xfrm>
            <a:off x="207435" y="4140957"/>
            <a:ext cx="3212438" cy="1376275"/>
            <a:chOff x="236477" y="1188398"/>
            <a:chExt cx="4931104" cy="5334000"/>
          </a:xfrm>
        </p:grpSpPr>
        <p:sp>
          <p:nvSpPr>
            <p:cNvPr id="46" name="Striped Right Arrow 45"/>
            <p:cNvSpPr/>
            <p:nvPr/>
          </p:nvSpPr>
          <p:spPr>
            <a:xfrm>
              <a:off x="236477" y="1188398"/>
              <a:ext cx="4931104" cy="5334000"/>
            </a:xfrm>
            <a:prstGeom prst="stripedRightArrow">
              <a:avLst>
                <a:gd name="adj1" fmla="val 64187"/>
                <a:gd name="adj2" fmla="val 50000"/>
              </a:avLst>
            </a:prstGeom>
            <a:solidFill>
              <a:srgbClr val="000099"/>
            </a:solidFill>
            <a:ln w="9525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119063" marR="0" lvl="0" indent="-119063" defTabSz="81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59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9109" y="2720344"/>
              <a:ext cx="4188006" cy="10930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9063" lvl="0" indent="-119063" defTabSz="810186">
                <a:defRPr/>
              </a:pPr>
              <a:r>
                <a:rPr lang="en-US" sz="2000" b="1" dirty="0" err="1" smtClean="0">
                  <a:solidFill>
                    <a:srgbClr val="FFFF00"/>
                  </a:solidFill>
                  <a:latin typeface="Arial Narrow" pitchFamily="34" charset="0"/>
                  <a:cs typeface="Century Gothic"/>
                </a:rPr>
                <a:t>PendidikanKarakter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8"/>
          <p:cNvGrpSpPr/>
          <p:nvPr/>
        </p:nvGrpSpPr>
        <p:grpSpPr>
          <a:xfrm>
            <a:off x="153544" y="5506884"/>
            <a:ext cx="3212437" cy="1162476"/>
            <a:chOff x="236477" y="1188398"/>
            <a:chExt cx="4931104" cy="5334000"/>
          </a:xfrm>
        </p:grpSpPr>
        <p:sp>
          <p:nvSpPr>
            <p:cNvPr id="49" name="Striped Right Arrow 48"/>
            <p:cNvSpPr/>
            <p:nvPr/>
          </p:nvSpPr>
          <p:spPr>
            <a:xfrm>
              <a:off x="236477" y="1188398"/>
              <a:ext cx="4931104" cy="5334000"/>
            </a:xfrm>
            <a:prstGeom prst="stripedRightArrow">
              <a:avLst>
                <a:gd name="adj1" fmla="val 64187"/>
                <a:gd name="adj2" fmla="val 50000"/>
              </a:avLst>
            </a:prstGeom>
            <a:solidFill>
              <a:srgbClr val="000099"/>
            </a:solidFill>
            <a:ln w="9525" cap="flat" cmpd="sng" algn="ctr">
              <a:noFill/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119063" marR="0" lvl="0" indent="-119063" defTabSz="81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59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82525" y="2912443"/>
              <a:ext cx="3239336" cy="159747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9063" marR="0" lvl="0" indent="-119063" defTabSz="81018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kern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itchFamily="34" charset="0"/>
                  <a:cs typeface="Arial" pitchFamily="34" charset="0"/>
                </a:rPr>
                <a:t>LITERASI</a:t>
              </a:r>
              <a:endPara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itchFamily="34" charset="0"/>
                <a:cs typeface="Arial" pitchFamily="34" charset="0"/>
              </a:endParaRPr>
            </a:p>
          </p:txBody>
        </p:sp>
      </p:grpSp>
      <p:sp>
        <p:nvSpPr>
          <p:cNvPr id="12" name="Striped Right Arrow 11"/>
          <p:cNvSpPr/>
          <p:nvPr/>
        </p:nvSpPr>
        <p:spPr>
          <a:xfrm rot="5400000">
            <a:off x="431093" y="256719"/>
            <a:ext cx="2449165" cy="2232249"/>
          </a:xfrm>
          <a:prstGeom prst="stripedRightArrow">
            <a:avLst>
              <a:gd name="adj1" fmla="val 64187"/>
              <a:gd name="adj2" fmla="val 48180"/>
            </a:avLst>
          </a:prstGeom>
          <a:solidFill>
            <a:srgbClr val="FF0000"/>
          </a:solidFill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119063" marR="0" lvl="0" indent="-119063" defTabSz="8101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RPP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77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21998" y="2466201"/>
            <a:ext cx="9165998" cy="1754326"/>
          </a:xfrm>
          <a:prstGeom prst="rect">
            <a:avLst/>
          </a:prstGeom>
          <a:gradFill rotWithShape="1">
            <a:gsLst>
              <a:gs pos="0">
                <a:sysClr val="windowText" lastClr="000000">
                  <a:shade val="51000"/>
                  <a:satMod val="130000"/>
                </a:sysClr>
              </a:gs>
              <a:gs pos="80000">
                <a:sysClr val="windowText" lastClr="000000">
                  <a:shade val="93000"/>
                  <a:satMod val="130000"/>
                </a:sysClr>
              </a:gs>
              <a:gs pos="100000">
                <a:sysClr val="windowText" lastClr="000000">
                  <a:shade val="94000"/>
                  <a:satMod val="135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PENYUSUNAN SOAL HOTS</a:t>
            </a:r>
            <a:endParaRPr lang="id-ID" sz="5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66596" y="4191000"/>
            <a:ext cx="8153400" cy="11430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‘</a:t>
            </a:r>
            <a:r>
              <a:rPr lang="en-US" sz="3600" b="1" kern="0" dirty="0" err="1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Sulit</a:t>
            </a:r>
            <a:r>
              <a:rPr lang="en-US" sz="36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’ </a:t>
            </a:r>
            <a:r>
              <a:rPr lang="en-US" sz="3600" b="1" u="sng" kern="0" dirty="0" err="1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tidak</a:t>
            </a:r>
            <a:r>
              <a:rPr lang="en-US" sz="3600" b="1" u="sng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 </a:t>
            </a:r>
            <a:r>
              <a:rPr lang="en-US" sz="3600" b="1" u="sng" kern="0" dirty="0" err="1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sama</a:t>
            </a:r>
            <a:r>
              <a:rPr lang="en-US" sz="3600" b="1" u="sng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 </a:t>
            </a:r>
            <a:r>
              <a:rPr lang="en-US" sz="3600" b="1" kern="0" dirty="0" err="1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dengan</a:t>
            </a:r>
            <a:r>
              <a:rPr lang="en-US" sz="3600" b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Arial"/>
              </a:rPr>
              <a:t> Higher-Order Thinking.</a:t>
            </a:r>
            <a:endParaRPr lang="en-AU" sz="3600" kern="0" dirty="0">
              <a:solidFill>
                <a:srgbClr val="2D2D8A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049" y="1143002"/>
            <a:ext cx="8072494" cy="24006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id-ID" sz="4800" i="1" dirty="0" smtClean="0">
                <a:solidFill>
                  <a:prstClr val="black"/>
                </a:solidFill>
                <a:latin typeface="Calibri"/>
              </a:rPr>
              <a:t>Higher Order Thinking</a:t>
            </a:r>
            <a:r>
              <a:rPr lang="id-ID" sz="36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r"/>
            <a:r>
              <a:rPr lang="id-ID" sz="6600" b="1" dirty="0" smtClean="0">
                <a:solidFill>
                  <a:srgbClr val="FF0000"/>
                </a:solidFill>
                <a:latin typeface="Calibri"/>
              </a:rPr>
              <a:t>BUKAN</a:t>
            </a:r>
            <a:r>
              <a:rPr lang="id-ID" sz="6600" b="1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r"/>
            <a:r>
              <a:rPr lang="id-ID" sz="3600" i="1" dirty="0" smtClean="0">
                <a:solidFill>
                  <a:prstClr val="black"/>
                </a:solidFill>
                <a:latin typeface="Calibri"/>
              </a:rPr>
              <a:t>Soal yang PASTI sulit</a:t>
            </a:r>
            <a:endParaRPr lang="id-ID" sz="3600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279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d-ID" smtClean="0">
                <a:solidFill>
                  <a:srgbClr val="113F71"/>
                </a:solidFill>
              </a:rPr>
              <a:t>Company  Logo</a:t>
            </a:r>
            <a:endParaRPr lang="en-US" altLang="id-ID">
              <a:solidFill>
                <a:srgbClr val="113F7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id-ID" smtClean="0">
                <a:solidFill>
                  <a:srgbClr val="113F71"/>
                </a:solidFill>
              </a:rPr>
              <a:t>www.themegallery.com</a:t>
            </a:r>
            <a:endParaRPr lang="en-US" altLang="id-ID">
              <a:solidFill>
                <a:srgbClr val="113F71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618306"/>
              </p:ext>
            </p:extLst>
          </p:nvPr>
        </p:nvGraphicFramePr>
        <p:xfrm>
          <a:off x="533400" y="3886200"/>
          <a:ext cx="8153400" cy="2743200"/>
        </p:xfrm>
        <a:graphic>
          <a:graphicData uri="http://schemas.openxmlformats.org/drawingml/2006/table">
            <a:tbl>
              <a:tblPr firstRow="1" bandRow="1"/>
              <a:tblGrid>
                <a:gridCol w="2717800"/>
                <a:gridCol w="2717800"/>
                <a:gridCol w="2717800"/>
              </a:tblGrid>
              <a:tr h="745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500" dirty="0" smtClean="0">
                          <a:solidFill>
                            <a:srgbClr val="0070C0"/>
                          </a:solidFill>
                        </a:rPr>
                        <a:t>RATHER COOL</a:t>
                      </a:r>
                      <a:endParaRPr lang="en-AU" sz="25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500" dirty="0" smtClean="0">
                          <a:solidFill>
                            <a:srgbClr val="FF5050"/>
                          </a:solidFill>
                        </a:rPr>
                        <a:t>‘HOT’</a:t>
                      </a:r>
                      <a:endParaRPr lang="en-AU" sz="2500" dirty="0">
                        <a:solidFill>
                          <a:srgbClr val="FF5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500" dirty="0" smtClean="0">
                          <a:solidFill>
                            <a:srgbClr val="FF0066"/>
                          </a:solidFill>
                        </a:rPr>
                        <a:t>‘HOTTER’</a:t>
                      </a:r>
                      <a:endParaRPr lang="en-AU" sz="2500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1997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Lihat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lukisan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ini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.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Bagaimana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si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pelukis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menangkap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cahaya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dalam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lukisan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?  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EB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Lihat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lukisan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ini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.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Apa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pengaruh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cahaya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terhadap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lukisan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tersebut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? 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endParaRPr lang="en-AU" sz="2000" b="1" dirty="0">
                        <a:solidFill>
                          <a:srgbClr val="0000FF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EB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Lihat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lukisan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ini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. Mana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pernyataan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di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bawah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ini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yang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memberikan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interpretasi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paling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positif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tentang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lukisan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tersebut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?    </a:t>
                      </a:r>
                      <a:endParaRPr lang="en-AU" sz="2000" b="1" dirty="0">
                        <a:solidFill>
                          <a:srgbClr val="0000FF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EBBA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5" y="990600"/>
            <a:ext cx="4035359" cy="275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9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d-ID" smtClean="0">
                <a:solidFill>
                  <a:srgbClr val="113F71"/>
                </a:solidFill>
              </a:rPr>
              <a:t>Company  Logo</a:t>
            </a:r>
            <a:endParaRPr lang="en-US" altLang="id-ID">
              <a:solidFill>
                <a:srgbClr val="113F7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id-ID" smtClean="0">
                <a:solidFill>
                  <a:srgbClr val="113F71"/>
                </a:solidFill>
              </a:rPr>
              <a:t>www.themegallery.com</a:t>
            </a:r>
            <a:endParaRPr lang="en-US" altLang="id-ID">
              <a:solidFill>
                <a:srgbClr val="113F71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21390"/>
              </p:ext>
            </p:extLst>
          </p:nvPr>
        </p:nvGraphicFramePr>
        <p:xfrm>
          <a:off x="533400" y="4419600"/>
          <a:ext cx="8153400" cy="2209800"/>
        </p:xfrm>
        <a:graphic>
          <a:graphicData uri="http://schemas.openxmlformats.org/drawingml/2006/table">
            <a:tbl>
              <a:tblPr firstRow="1" bandRow="1"/>
              <a:tblGrid>
                <a:gridCol w="2717800"/>
                <a:gridCol w="2717800"/>
                <a:gridCol w="2717800"/>
              </a:tblGrid>
              <a:tr h="7423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500" dirty="0" smtClean="0">
                          <a:solidFill>
                            <a:srgbClr val="0070C0"/>
                          </a:solidFill>
                        </a:rPr>
                        <a:t>RATHER COOL</a:t>
                      </a:r>
                      <a:endParaRPr lang="en-AU" sz="25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500" dirty="0" smtClean="0">
                          <a:solidFill>
                            <a:srgbClr val="FF5050"/>
                          </a:solidFill>
                        </a:rPr>
                        <a:t>‘HOT’</a:t>
                      </a:r>
                      <a:endParaRPr lang="en-AU" sz="2500" dirty="0">
                        <a:solidFill>
                          <a:srgbClr val="FF5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500" dirty="0" smtClean="0">
                          <a:solidFill>
                            <a:srgbClr val="FF0066"/>
                          </a:solidFill>
                        </a:rPr>
                        <a:t>‘HOTTER’</a:t>
                      </a:r>
                      <a:endParaRPr lang="en-AU" sz="2500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1467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Sebutkan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nama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sungai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peta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ini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endParaRPr lang="en-AU" sz="2000" b="1" dirty="0"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8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Sebutkan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nama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sungai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lain yang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perannya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sama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seperti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sungai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ada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peta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ini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  <a:endParaRPr lang="en-AU" sz="2000" b="1" dirty="0"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8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Dengan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cara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apa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sungai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mengendalikan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err="1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alirannya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? </a:t>
                      </a:r>
                      <a:r>
                        <a:rPr lang="en-AU" sz="2000" b="1" baseline="0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AU" sz="2000" b="1" dirty="0" smtClean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endParaRPr lang="en-AU" sz="2000" b="1" dirty="0"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B8D8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2"/>
            <a:ext cx="8153400" cy="41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3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8715" y="1447801"/>
            <a:ext cx="801188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</a:pP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Penyusun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butir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soal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cenderung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hanya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mengukur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kemampuan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berpikir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tingkat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rendah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(</a:t>
            </a:r>
            <a:r>
              <a:rPr lang="en-US" sz="2000" b="1" i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Low Order Thinking Skills/LOTS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),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yaitu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:</a:t>
            </a: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Soal-soal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yang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dibuat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tidak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kontekstual</a:t>
            </a:r>
            <a:endParaRPr lang="en-US" sz="2000" b="1" dirty="0" smtClean="0">
              <a:solidFill>
                <a:srgbClr val="000000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Mengukur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keterampilan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mengingat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(</a:t>
            </a:r>
            <a:r>
              <a:rPr lang="en-US" sz="2000" b="1" i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recall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)</a:t>
            </a: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Menggunakan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konteks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di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dalam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kelas</a:t>
            </a:r>
            <a:endParaRPr lang="en-US" sz="2000" b="1" dirty="0" smtClean="0">
              <a:solidFill>
                <a:srgbClr val="000000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Menggunakan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konteks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sangat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teoretis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, </a:t>
            </a:r>
          </a:p>
          <a:p>
            <a:pPr algn="just" fontAlgn="base">
              <a:spcBef>
                <a:spcPct val="0"/>
              </a:spcBef>
            </a:pPr>
            <a:endParaRPr lang="en-US" sz="2000" dirty="0" smtClean="0">
              <a:solidFill>
                <a:srgbClr val="000000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algn="just" fontAlgn="base">
              <a:spcBef>
                <a:spcPct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Tidak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memperlihatkan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keterkaitan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antara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pengetahuan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yang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diperoleh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dalam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pembelajaran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dengan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situasi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nyata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dalam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kehidupan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sehari-hari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/>
                <a:cs typeface="Times New Roman"/>
              </a:rPr>
              <a:t>.</a:t>
            </a:r>
            <a:endParaRPr lang="en-US" sz="2000" b="1" dirty="0">
              <a:solidFill>
                <a:srgbClr val="FF0000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algn="just" fontAlgn="base">
              <a:spcBef>
                <a:spcPct val="0"/>
              </a:spcBef>
            </a:pPr>
            <a:endParaRPr lang="en-US" sz="2000" b="1" dirty="0" smtClean="0">
              <a:solidFill>
                <a:srgbClr val="FF0000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algn="just" fontAlgn="base">
              <a:spcBef>
                <a:spcPct val="0"/>
              </a:spcBef>
            </a:pP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emampuan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Peserta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Didik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S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angat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Rendah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D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alam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:</a:t>
            </a: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Memahami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informasi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yang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kompleks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; </a:t>
            </a:r>
            <a:endParaRPr lang="en-US" sz="2000" b="1" dirty="0" smtClean="0">
              <a:solidFill>
                <a:srgbClr val="000000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T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eori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analisis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dan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pemecahan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masalah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;</a:t>
            </a: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P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emakaian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alat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prosedur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dan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pemecahan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masalah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; 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dan</a:t>
            </a:r>
            <a:endParaRPr lang="en-US" sz="2000" b="1" dirty="0" smtClean="0">
              <a:solidFill>
                <a:srgbClr val="000000"/>
              </a:solidFill>
              <a:latin typeface="Arial Narrow" pitchFamily="34" charset="0"/>
              <a:ea typeface="Calibri"/>
              <a:cs typeface="Times New Roman"/>
            </a:endParaRPr>
          </a:p>
          <a:p>
            <a:pPr marL="457200" indent="-457200" algn="just" fontAlgn="base">
              <a:spcBef>
                <a:spcPct val="0"/>
              </a:spcBef>
              <a:buFontTx/>
              <a:buAutoNum type="alphaUcPeriod"/>
            </a:pP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M</a:t>
            </a:r>
            <a:r>
              <a:rPr lang="en-US" sz="2000" b="1" dirty="0" err="1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elakukan</a:t>
            </a:r>
            <a:r>
              <a:rPr lang="en-US" sz="2000" b="1" dirty="0" smtClean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investigasi</a:t>
            </a:r>
            <a:r>
              <a:rPr lang="en-US" sz="2000" b="1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715" y="417166"/>
            <a:ext cx="7097486" cy="5635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LATAR BELAKANG MASALAH</a:t>
            </a:r>
            <a:endParaRPr lang="en-US" i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1" y="595748"/>
            <a:ext cx="9144000" cy="102076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Berlin Sans FB" pitchFamily="34" charset="0"/>
              </a:rPr>
              <a:t>Apakah</a:t>
            </a:r>
            <a:r>
              <a:rPr lang="en-US" sz="40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Berlin Sans FB" pitchFamily="34" charset="0"/>
              </a:rPr>
              <a:t> Higher-Order Thinking?</a:t>
            </a:r>
            <a:endParaRPr lang="en-AU" sz="4000" dirty="0">
              <a:solidFill>
                <a:sysClr val="windowText" lastClr="000000">
                  <a:lumMod val="95000"/>
                  <a:lumOff val="5000"/>
                </a:sysClr>
              </a:solidFill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593" y="2438400"/>
            <a:ext cx="856881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Kemampuan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berpikir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kritis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logis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reflektif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metakognitif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dan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berpikir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kreatif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.</a:t>
            </a:r>
          </a:p>
          <a:p>
            <a:pPr marL="514350" indent="-51435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Ranah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: </a:t>
            </a:r>
          </a:p>
          <a:p>
            <a:pPr marL="914400" lvl="1" indent="-3778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dirty="0" err="1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Menganalisis</a:t>
            </a:r>
            <a:r>
              <a:rPr lang="en-US" sz="2800" b="1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: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menspesifikasi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aspek-aspek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/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elemen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dari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sebuah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konteks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tertentu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;</a:t>
            </a:r>
          </a:p>
          <a:p>
            <a:pPr marL="914400" lvl="1" indent="-3778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dirty="0" err="1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Mengevaluasi</a:t>
            </a:r>
            <a:r>
              <a:rPr lang="en-US" sz="2800" b="1" dirty="0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mengambil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keputusan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berdasarkan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fakta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/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informasi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;</a:t>
            </a:r>
          </a:p>
          <a:p>
            <a:pPr marL="914400" lvl="1" indent="-377825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dirty="0" err="1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Mencipta</a:t>
            </a:r>
            <a:r>
              <a:rPr lang="en-US" sz="2800" b="1" dirty="0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membangun</a:t>
            </a:r>
            <a:r>
              <a:rPr lang="en-US" sz="2800" dirty="0" smtClean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gagasan</a:t>
            </a:r>
            <a:r>
              <a:rPr lang="en-US" sz="2800" dirty="0">
                <a:solidFill>
                  <a:prstClr val="black"/>
                </a:solidFill>
                <a:latin typeface="Berlin Sans FB" pitchFamily="34" charset="0"/>
                <a:cs typeface="Arial" pitchFamily="34" charset="0"/>
              </a:rPr>
              <a:t>/ide-ide.</a:t>
            </a:r>
          </a:p>
        </p:txBody>
      </p:sp>
    </p:spTree>
    <p:extLst>
      <p:ext uri="{BB962C8B-B14F-4D97-AF65-F5344CB8AC3E}">
        <p14:creationId xmlns:p14="http://schemas.microsoft.com/office/powerpoint/2010/main" val="296401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6479" y="2273802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buFont typeface="+mj-lt"/>
              <a:buAutoNum type="arabicPeriod"/>
            </a:pP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Adanya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perubahan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sistem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dalam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pembelajaran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dan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penilaian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.</a:t>
            </a:r>
          </a:p>
          <a:p>
            <a:pPr marL="342900" indent="-342900" algn="just" fontAlgn="base">
              <a:spcBef>
                <a:spcPct val="0"/>
              </a:spcBef>
              <a:buFont typeface="+mj-lt"/>
              <a:buAutoNum type="arabicPeriod"/>
            </a:pP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Instrumen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penilaian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dikembangkan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oleh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guru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dapat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mendorong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peningkatan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: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524073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Kemampuan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berpikir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tingkat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tinggi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, </a:t>
            </a:r>
          </a:p>
          <a:p>
            <a:pPr marL="342900" indent="-342900" algn="just" fontAlgn="base">
              <a:spcBef>
                <a:spcPct val="0"/>
              </a:spcBef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Kreativitas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dan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m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embangun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kemandirian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peserta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didik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untuk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menyelesaikan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  <a:cs typeface="Times New Roman"/>
              </a:rPr>
              <a:t>masalah</a:t>
            </a:r>
            <a:r>
              <a:rPr lang="en-US" sz="2400" dirty="0">
                <a:solidFill>
                  <a:srgbClr val="000000"/>
                </a:solidFill>
                <a:latin typeface="Arial Narrow" pitchFamily="34" charset="0"/>
                <a:ea typeface="Calibri"/>
                <a:cs typeface="Times New Roman"/>
              </a:rPr>
              <a:t>.</a:t>
            </a:r>
          </a:p>
        </p:txBody>
      </p:sp>
      <p:sp>
        <p:nvSpPr>
          <p:cNvPr id="8" name="Title 9"/>
          <p:cNvSpPr txBox="1">
            <a:spLocks/>
          </p:cNvSpPr>
          <p:nvPr/>
        </p:nvSpPr>
        <p:spPr bwMode="gray">
          <a:xfrm>
            <a:off x="609600" y="152400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KONDISI YANG DIHARAPKAN</a:t>
            </a:r>
            <a:endParaRPr lang="en-US" i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955" y="76200"/>
            <a:ext cx="9165998" cy="769441"/>
          </a:xfrm>
          <a:prstGeom prst="rect">
            <a:avLst/>
          </a:prstGeom>
          <a:gradFill rotWithShape="1">
            <a:gsLst>
              <a:gs pos="0">
                <a:sysClr val="windowText" lastClr="000000">
                  <a:shade val="51000"/>
                  <a:satMod val="130000"/>
                </a:sysClr>
              </a:gs>
              <a:gs pos="80000">
                <a:sysClr val="windowText" lastClr="000000">
                  <a:shade val="93000"/>
                  <a:satMod val="130000"/>
                </a:sysClr>
              </a:gs>
              <a:gs pos="100000">
                <a:sysClr val="windowText" lastClr="000000">
                  <a:shade val="94000"/>
                  <a:satMod val="135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LANDASAN YURIDIS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PENGEMBANGAN KURIKULUM 2013 (</a:t>
            </a:r>
            <a:r>
              <a:rPr lang="en-US" sz="2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TAHAP </a:t>
            </a:r>
            <a:r>
              <a:rPr lang="en-US" sz="2000" b="1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Awal</a:t>
            </a:r>
            <a:r>
              <a:rPr lang="en-US" sz="2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620" y="1103293"/>
            <a:ext cx="8305800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Peraturan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Pemerintah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No 32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Tahun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2013</a:t>
            </a:r>
          </a:p>
          <a:p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(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Standar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Nasional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Pendidikan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)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620" y="2281535"/>
            <a:ext cx="8305800" cy="461665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Permendikbud</a:t>
            </a:r>
            <a:r>
              <a:rPr lang="en-US" sz="24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Terkait</a:t>
            </a:r>
            <a:r>
              <a:rPr lang="en-US" sz="24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Kurikulum</a:t>
            </a:r>
            <a:r>
              <a:rPr lang="en-US" sz="24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2013 (SMA/SMK)</a:t>
            </a:r>
            <a:endParaRPr lang="en-US" sz="24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8300" y="2955539"/>
            <a:ext cx="5919020" cy="1631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SKL (No 54 </a:t>
            </a:r>
            <a:r>
              <a:rPr lang="en-US" sz="20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2013)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ISI (No 64 </a:t>
            </a:r>
            <a:r>
              <a:rPr lang="en-US" sz="20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2013 ) &gt; (No 69-70 </a:t>
            </a:r>
            <a:r>
              <a:rPr lang="en-US" sz="20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2013)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PROSES (No 65 </a:t>
            </a:r>
            <a:r>
              <a:rPr lang="en-US" sz="20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2013)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PENILAIAN (No 66 </a:t>
            </a:r>
            <a:r>
              <a:rPr lang="en-US" sz="20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2013)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IMPLEMENTASI KURIKULUM (No 81A </a:t>
            </a:r>
            <a:r>
              <a:rPr lang="en-US" sz="20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2013)</a:t>
            </a:r>
            <a:endParaRPr lang="en-US" sz="2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Striped Right Arrow 7"/>
          <p:cNvSpPr/>
          <p:nvPr/>
        </p:nvSpPr>
        <p:spPr>
          <a:xfrm rot="5400000">
            <a:off x="6792885" y="406409"/>
            <a:ext cx="1219200" cy="2612970"/>
          </a:xfrm>
          <a:prstGeom prst="striped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2620" y="4876800"/>
            <a:ext cx="8313221" cy="1015663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Struktur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dan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Kerangka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Dasar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Kurikulum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2013 (No 59-60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2013)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Penyusunan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KTSP (No 61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2014)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Pedoman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Penilaian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(No 104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2014)</a:t>
            </a:r>
            <a:endParaRPr lang="en-US" sz="2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cxnSp>
        <p:nvCxnSpPr>
          <p:cNvPr id="20" name="Elbow Connector 19"/>
          <p:cNvCxnSpPr/>
          <p:nvPr/>
        </p:nvCxnSpPr>
        <p:spPr>
          <a:xfrm>
            <a:off x="549378" y="2743200"/>
            <a:ext cx="1088922" cy="914400"/>
          </a:xfrm>
          <a:prstGeom prst="bentConnector3">
            <a:avLst>
              <a:gd name="adj1" fmla="val -113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6200000" flipH="1">
            <a:off x="7207660" y="3702460"/>
            <a:ext cx="1524000" cy="824680"/>
          </a:xfrm>
          <a:prstGeom prst="bentConnector3">
            <a:avLst>
              <a:gd name="adj1" fmla="val 645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89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31955" y="76200"/>
            <a:ext cx="9165998" cy="769441"/>
          </a:xfrm>
          <a:prstGeom prst="rect">
            <a:avLst/>
          </a:prstGeom>
          <a:gradFill rotWithShape="1">
            <a:gsLst>
              <a:gs pos="0">
                <a:sysClr val="windowText" lastClr="000000">
                  <a:shade val="51000"/>
                  <a:satMod val="130000"/>
                </a:sysClr>
              </a:gs>
              <a:gs pos="80000">
                <a:sysClr val="windowText" lastClr="000000">
                  <a:shade val="93000"/>
                  <a:satMod val="130000"/>
                </a:sysClr>
              </a:gs>
              <a:gs pos="100000">
                <a:sysClr val="windowText" lastClr="000000">
                  <a:shade val="94000"/>
                  <a:satMod val="135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LANDASAN YURIDIS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PENGEMBANGAN KURIKULUM 2013 (</a:t>
            </a:r>
            <a:r>
              <a:rPr lang="en-US" sz="2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TAHAP  REVISI</a:t>
            </a:r>
            <a:r>
              <a:rPr lang="en-US" sz="2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32620" y="1103293"/>
            <a:ext cx="8305800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Peraturan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Pemerintah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No 13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Tahun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2015</a:t>
            </a:r>
          </a:p>
          <a:p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(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Standar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Nasional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Pendidikan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)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2620" y="2281535"/>
            <a:ext cx="8305800" cy="461665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Permendikbud</a:t>
            </a:r>
            <a:r>
              <a:rPr lang="en-US" sz="24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Terkait</a:t>
            </a:r>
            <a:r>
              <a:rPr lang="en-US" sz="24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Kurikulum</a:t>
            </a:r>
            <a:r>
              <a:rPr lang="en-US" sz="24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2013 (SMA/SMK)</a:t>
            </a:r>
            <a:endParaRPr lang="en-US" sz="24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8300" y="2955539"/>
            <a:ext cx="5919020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SKL (No 20 </a:t>
            </a:r>
            <a:r>
              <a:rPr lang="en-US" sz="28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2016)</a:t>
            </a: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ISI (No 21 </a:t>
            </a:r>
            <a:r>
              <a:rPr lang="en-US" sz="28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2016 )</a:t>
            </a: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PROSES (No 22 </a:t>
            </a:r>
            <a:r>
              <a:rPr lang="en-US" sz="28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2016)</a:t>
            </a:r>
          </a:p>
          <a:p>
            <a:pPr marL="457200" indent="-457200">
              <a:buFontTx/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PENILAIAN (No 23 </a:t>
            </a:r>
            <a:r>
              <a:rPr lang="en-US" sz="2800" b="1" dirty="0" err="1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800" b="1" dirty="0" smtClean="0">
                <a:solidFill>
                  <a:prstClr val="black"/>
                </a:solidFill>
                <a:latin typeface="Arial Narrow"/>
                <a:ea typeface="Calibri"/>
                <a:cs typeface="Times New Roman"/>
              </a:rPr>
              <a:t> 2016)</a:t>
            </a:r>
          </a:p>
        </p:txBody>
      </p:sp>
      <p:sp>
        <p:nvSpPr>
          <p:cNvPr id="6" name="Striped Right Arrow 5"/>
          <p:cNvSpPr/>
          <p:nvPr/>
        </p:nvSpPr>
        <p:spPr>
          <a:xfrm rot="5400000">
            <a:off x="6792885" y="406409"/>
            <a:ext cx="1219200" cy="2612970"/>
          </a:xfrm>
          <a:prstGeom prst="striped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2620" y="5156537"/>
            <a:ext cx="8313221" cy="1015663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PERMENDIKBUD NO 24 TAHUN 2016 (TENTANG KI DAN KD)</a:t>
            </a:r>
          </a:p>
          <a:p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PEDOMAN PENILAIAN (No 53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2015)</a:t>
            </a:r>
          </a:p>
          <a:p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PEDOMAN PEMBELAJARAN (NO 103 </a:t>
            </a:r>
            <a:r>
              <a:rPr lang="en-US" sz="2000" b="1" dirty="0" err="1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Tahun</a:t>
            </a:r>
            <a:r>
              <a:rPr lang="en-US" sz="2000" b="1" dirty="0" smtClean="0">
                <a:solidFill>
                  <a:prstClr val="white"/>
                </a:solidFill>
                <a:latin typeface="Arial Narrow"/>
                <a:ea typeface="Calibri"/>
                <a:cs typeface="Times New Roman"/>
              </a:rPr>
              <a:t> 2014)</a:t>
            </a:r>
            <a:endParaRPr lang="en-US" sz="2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549378" y="2743200"/>
            <a:ext cx="1088922" cy="914400"/>
          </a:xfrm>
          <a:prstGeom prst="bentConnector3">
            <a:avLst>
              <a:gd name="adj1" fmla="val -113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6200000" flipH="1">
            <a:off x="7067792" y="3842328"/>
            <a:ext cx="1803737" cy="824680"/>
          </a:xfrm>
          <a:prstGeom prst="bentConnector3">
            <a:avLst>
              <a:gd name="adj1" fmla="val 941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11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250730"/>
            <a:ext cx="2286000" cy="587477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TUJUAN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990606"/>
            <a:ext cx="2286000" cy="587477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prstClr val="white"/>
                </a:solidFill>
                <a:latin typeface="Arial Narrow" pitchFamily="34" charset="0"/>
              </a:rPr>
              <a:t>BAHAN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783332"/>
            <a:ext cx="2286000" cy="587477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CARA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590806"/>
            <a:ext cx="2286000" cy="587477"/>
          </a:xfrm>
          <a:prstGeom prst="rect">
            <a:avLst/>
          </a:prstGeom>
          <a:solidFill>
            <a:srgbClr val="FF3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PENILAIAN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2819400" y="3250729"/>
            <a:ext cx="3581400" cy="587477"/>
          </a:xfrm>
          <a:prstGeom prst="flowChartDecision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SKL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2819400" y="3990606"/>
            <a:ext cx="3581400" cy="587477"/>
          </a:xfrm>
          <a:prstGeom prst="flowChartDecision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ISI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2819400" y="4849699"/>
            <a:ext cx="3581400" cy="587477"/>
          </a:xfrm>
          <a:prstGeom prst="flowChartDecision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PROSES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Flowchart: Decision 10"/>
          <p:cNvSpPr/>
          <p:nvPr/>
        </p:nvSpPr>
        <p:spPr>
          <a:xfrm>
            <a:off x="2819400" y="5627676"/>
            <a:ext cx="3581400" cy="587477"/>
          </a:xfrm>
          <a:prstGeom prst="flowChartDecision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PENILAIAN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71800" y="2971800"/>
            <a:ext cx="3067070" cy="3755798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>
                <a:solidFill>
                  <a:srgbClr val="C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923008"/>
            <a:ext cx="1981200" cy="1589140"/>
          </a:xfrm>
          <a:prstGeom prst="rect">
            <a:avLst/>
          </a:prstGeom>
          <a:solidFill>
            <a:srgbClr val="0000FF"/>
          </a:solidFill>
          <a:ln w="76200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itchFamily="34" charset="0"/>
              </a:rPr>
              <a:t>KURIKULUM 2013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41895" y="990600"/>
            <a:ext cx="8883524" cy="1794661"/>
          </a:xfrm>
          <a:prstGeom prst="rect">
            <a:avLst/>
          </a:prstGeom>
          <a:solidFill>
            <a:schemeClr val="tx1">
              <a:alpha val="49804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id-ID" sz="2400" b="1" dirty="0" smtClean="0">
                <a:solidFill>
                  <a:prstClr val="white"/>
                </a:solidFill>
                <a:latin typeface="Arial Narrow" pitchFamily="34" charset="0"/>
              </a:rPr>
              <a:t>Kurikulum</a:t>
            </a:r>
            <a:r>
              <a:rPr lang="id-ID" sz="2400" dirty="0" smtClean="0">
                <a:solidFill>
                  <a:prstClr val="white"/>
                </a:solidFill>
                <a:latin typeface="Arial Narrow" pitchFamily="34" charset="0"/>
              </a:rPr>
              <a:t> </a:t>
            </a: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adalah seperangkat rencana dan pengaturan mengenai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TUJUAN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ISI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dan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BAHAN PELAJARAN </a:t>
            </a:r>
            <a:r>
              <a:rPr lang="id-ID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serta cara yang digunakan sebagai pedoman penyelenggaraan kegiatan pembelajaran untuk mencapai tujuan pendidikan tertentu.</a:t>
            </a:r>
            <a:endParaRPr lang="id-ID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1894" y="238492"/>
            <a:ext cx="8883524" cy="664689"/>
          </a:xfrm>
          <a:prstGeom prst="rect">
            <a:avLst/>
          </a:prstGeom>
          <a:solidFill>
            <a:srgbClr val="FF3300"/>
          </a:solidFill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dirty="0" smtClean="0">
                <a:solidFill>
                  <a:prstClr val="white"/>
                </a:solidFill>
                <a:latin typeface="Berlin Sans FB" pitchFamily="34" charset="0"/>
              </a:rPr>
              <a:t>  </a:t>
            </a:r>
            <a:r>
              <a:rPr lang="id-ID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Pengertian Kurikulum UU No. 20/2003</a:t>
            </a:r>
            <a:endParaRPr lang="id-ID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4497709"/>
            <a:ext cx="1345704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5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22361456"/>
              </p:ext>
            </p:extLst>
          </p:nvPr>
        </p:nvGraphicFramePr>
        <p:xfrm>
          <a:off x="395536" y="2060848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logo kemdikna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29638" cy="54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logo kemdikna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88" y="3284984"/>
            <a:ext cx="529638" cy="54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logo kemdikna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864" y="4365104"/>
            <a:ext cx="529638" cy="54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ogo kemdikna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864" y="5445224"/>
            <a:ext cx="529638" cy="54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1673" y="102047"/>
            <a:ext cx="8686800" cy="107721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Menganalisis</a:t>
            </a:r>
            <a:endParaRPr lang="en-US" sz="3200" b="1" i="0" u="none" strike="noStrike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nl-NL" sz="3200" b="1" i="0" u="none" strike="noStrike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Kompetensi,</a:t>
            </a:r>
            <a:r>
              <a:rPr lang="nl-NL" sz="3200" b="1" i="0" u="none" strike="noStrik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Pembelajaran, dan Penilaian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2863"/>
              </p:ext>
            </p:extLst>
          </p:nvPr>
        </p:nvGraphicFramePr>
        <p:xfrm>
          <a:off x="179511" y="1515841"/>
          <a:ext cx="8784978" cy="4756132"/>
        </p:xfrm>
        <a:graphic>
          <a:graphicData uri="http://schemas.openxmlformats.org/drawingml/2006/table">
            <a:tbl>
              <a:tblPr firstRow="1" firstCol="1" bandRow="1"/>
              <a:tblGrid>
                <a:gridCol w="1166080"/>
                <a:gridCol w="1150986"/>
                <a:gridCol w="1460482"/>
                <a:gridCol w="1460482"/>
                <a:gridCol w="1306748"/>
                <a:gridCol w="1306748"/>
                <a:gridCol w="933452"/>
              </a:tblGrid>
              <a:tr h="55549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Bookman Old Style"/>
                        </a:rPr>
                        <a:t>BAB II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Calibri"/>
                        <a:cs typeface="Bookman Old Style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Bookman Old Style"/>
                        </a:rPr>
                        <a:t>KOMPETENSI LULUSAN SATUAN PENDIDIKAN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Calibri"/>
                        <a:cs typeface="Bookman Old Style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Setiap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lulusan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satuan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pendidikan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dasar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menengah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memiliki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kompetensi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tiga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dimensi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yaitu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n-US" sz="1400" b="1" dirty="0" smtClean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sikap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keterampilan</a:t>
                      </a: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80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STANDAR KOMPETENSI LULUSAN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FAKTUAL</a:t>
                      </a:r>
                      <a:endParaRPr lang="en-US" sz="12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KONSEPTUAL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PROSEDURAL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METAKOGNITIF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0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teknis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spesifik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detail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kompleks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berkenaan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…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Terminologi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istilah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klasifikasi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kategori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prinsip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generalisasi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teori,model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struktur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digunakan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terkait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teknis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spesifik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detail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kompleks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berkenaan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tentang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cara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melakukan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sesuatu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kegiatan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terkait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teknis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spesifik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algoritma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metode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kriteria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sesuai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berkenaan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….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tentang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kekuatan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kelemahan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diri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sendiri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menggunakannya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mempelajari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teknis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detail,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spesifik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kompleks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kontekstual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kondisional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berkenaan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….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60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ilmu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budaya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terkait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denganmasyarakat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lingkungan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alam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sekitar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bangsa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negara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kawasan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regional,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internasional</a:t>
                      </a:r>
                      <a:r>
                        <a:rPr lang="en-US" sz="18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6131" marR="66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8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DIMENSI PENGETAHUAN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PENGETAHUAN/PEMAHAMAN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APLIKASI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PENALARAN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8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DIMENSI PROSES KOGNITIF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MENGINGAT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C1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MEMAHAMI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C2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MENERAPKAN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C3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MENGANALISIS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C4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MENGEVALUASI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C5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MENCIPTA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C6</a:t>
                      </a:r>
                      <a:endParaRPr lang="en-US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1729" y="332656"/>
            <a:ext cx="8784976" cy="67710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ea typeface="Calibri"/>
                <a:cs typeface="Bookman Old Style"/>
              </a:rPr>
              <a:t>STANDAR KOMPETENSI LULUSAN SATUAN PENDIDIKAN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Permendikbud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RI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Nomor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20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Tahun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2016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Tentang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Standar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Kompetensi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Lulusan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Pendidikan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Dasar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dan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Menengah</a:t>
            </a:r>
            <a:r>
              <a:rPr lang="en-US" sz="1400" b="1" dirty="0" smtClean="0">
                <a:solidFill>
                  <a:schemeClr val="bg1"/>
                </a:solidFill>
                <a:latin typeface="Arial Narrow"/>
                <a:ea typeface="Calibri"/>
                <a:cs typeface="Bookman Old Style"/>
              </a:rPr>
              <a:t>)</a:t>
            </a:r>
            <a:endParaRPr lang="en-US" sz="1400" b="1" dirty="0">
              <a:solidFill>
                <a:schemeClr val="bg1"/>
              </a:solidFill>
              <a:latin typeface="Bookman Old Style"/>
              <a:ea typeface="Calibri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4723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67655"/>
              </p:ext>
            </p:extLst>
          </p:nvPr>
        </p:nvGraphicFramePr>
        <p:xfrm>
          <a:off x="179512" y="2423357"/>
          <a:ext cx="8712968" cy="13468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24136"/>
                <a:gridCol w="936104"/>
                <a:gridCol w="1080120"/>
                <a:gridCol w="1008112"/>
                <a:gridCol w="1440160"/>
                <a:gridCol w="1791711"/>
                <a:gridCol w="1232625"/>
              </a:tblGrid>
              <a:tr h="367103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330200" marR="318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SKL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325755" marR="3143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KI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319405" marR="3092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KD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38760" marR="2260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I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P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K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511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257175" marR="24511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Ma</a:t>
                      </a:r>
                      <a:r>
                        <a:rPr lang="en-US" sz="1800" b="1" spc="-5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t</a:t>
                      </a:r>
                      <a:r>
                        <a:rPr lang="en-US" sz="1800" b="1" spc="5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e</a:t>
                      </a:r>
                      <a:r>
                        <a:rPr lang="en-US" sz="1800" b="1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ri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81915" marR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Pe</a:t>
                      </a:r>
                      <a:r>
                        <a:rPr lang="en-US" sz="1800" b="1" spc="-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m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b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e</a:t>
                      </a:r>
                      <a:r>
                        <a:rPr lang="en-US" sz="1800" b="1" spc="-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l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j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spc="-10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r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n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0195" marR="28003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290195" marR="28003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Kegi</a:t>
                      </a:r>
                      <a:r>
                        <a:rPr lang="en-US" sz="1800" b="1" spc="5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spc="-5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t</a:t>
                      </a:r>
                      <a:r>
                        <a:rPr lang="en-US" sz="1800" b="1" spc="5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n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170180" marR="156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Pe</a:t>
                      </a:r>
                      <a:r>
                        <a:rPr lang="en-US" sz="1800" b="1" spc="-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m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b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e</a:t>
                      </a:r>
                      <a:r>
                        <a:rPr lang="en-US" sz="1800" b="1" spc="-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l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j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spc="-10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r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n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144145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Re</a:t>
                      </a:r>
                      <a:r>
                        <a:rPr lang="en-US" sz="1800" b="1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nc</a:t>
                      </a:r>
                      <a:r>
                        <a:rPr lang="en-US" sz="1800" b="1" spc="5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spc="-10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n</a:t>
                      </a:r>
                      <a:r>
                        <a:rPr lang="en-US" sz="1800" b="1" dirty="0" err="1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marL="1257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Pe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n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i</a:t>
                      </a:r>
                      <a:r>
                        <a:rPr lang="en-US" sz="1800" b="1" spc="-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l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spc="-10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i</a:t>
                      </a:r>
                      <a:r>
                        <a:rPr lang="en-US" sz="1800" b="1" spc="5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a</a:t>
                      </a:r>
                      <a:r>
                        <a:rPr lang="en-US" sz="1800" b="1" dirty="0" err="1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n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9">
                <a:tc>
                  <a:txBody>
                    <a:bodyPr/>
                    <a:lstStyle/>
                    <a:p>
                      <a:pPr marL="349885" marR="33655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349885" marR="33655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(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1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)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29210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304800" marR="29210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(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2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)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8135" marR="30607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318135" marR="30607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(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3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)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9555" marR="23749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249555" marR="237490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(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4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)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265" marR="33083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342265" marR="33083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(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5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)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0530" marR="41846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430530" marR="41846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(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6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)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5270" marR="24320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endParaRPr lang="en-US" sz="1800" b="1" spc="5" dirty="0" smtClean="0">
                        <a:effectLst/>
                        <a:latin typeface="Arial Narrow" pitchFamily="34" charset="0"/>
                        <a:ea typeface="Cambria"/>
                        <a:cs typeface="Cambria"/>
                      </a:endParaRPr>
                    </a:p>
                    <a:p>
                      <a:pPr marL="255270" marR="243205" algn="ctr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5" dirty="0" smtClean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(</a:t>
                      </a:r>
                      <a:r>
                        <a:rPr lang="en-US" sz="1800" b="1" spc="5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7</a:t>
                      </a:r>
                      <a:r>
                        <a:rPr lang="en-US" sz="1800" b="1" dirty="0">
                          <a:effectLst/>
                          <a:latin typeface="Arial Narrow" pitchFamily="34" charset="0"/>
                          <a:ea typeface="Cambria"/>
                          <a:cs typeface="Cambria"/>
                        </a:rPr>
                        <a:t>)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US" sz="18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23728" y="692696"/>
            <a:ext cx="3456385" cy="15788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254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c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a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ha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er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end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2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4 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2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0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1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6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ib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lom</a:t>
            </a:r>
            <a:r>
              <a:rPr lang="en-US" sz="1200" spc="3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2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ian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ib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pasanga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dar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1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2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5" dirty="0">
                <a:latin typeface="Arial Narrow" pitchFamily="34" charset="0"/>
                <a:ea typeface="Arial"/>
                <a:cs typeface="Times New Roman"/>
              </a:rPr>
              <a:t>3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4 </a:t>
            </a:r>
            <a:r>
              <a:rPr lang="en-US" sz="1200" spc="3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3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ape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end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idi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ga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a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ud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ert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(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BP</a:t>
            </a:r>
            <a:r>
              <a:rPr lang="en-US" sz="1200" spc="-15" dirty="0">
                <a:latin typeface="Arial Narrow" pitchFamily="34" charset="0"/>
                <a:ea typeface="Arial"/>
                <a:cs typeface="Times New Roman"/>
              </a:rPr>
              <a:t>)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ib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pa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nga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dar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3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4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ape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lai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nnya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3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ian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3</a:t>
            </a:r>
            <a:endParaRPr lang="en-US" sz="1200" dirty="0">
              <a:latin typeface="Arial Narrow" pitchFamily="34" charset="0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3" y="695165"/>
            <a:ext cx="1836202" cy="15788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254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c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a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ah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mi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5" dirty="0">
                <a:latin typeface="Arial Narrow" pitchFamily="34" charset="0"/>
                <a:ea typeface="Arial"/>
                <a:cs typeface="Times New Roman"/>
              </a:rPr>
              <a:t>2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0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ahu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201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6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andar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en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Lu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(</a:t>
            </a:r>
            <a:r>
              <a:rPr lang="en-US" sz="1200" spc="-20" dirty="0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L)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5" dirty="0" err="1" smtClean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 smtClean="0">
                <a:latin typeface="Arial Narrow" pitchFamily="34" charset="0"/>
                <a:ea typeface="Arial"/>
                <a:cs typeface="Times New Roman"/>
              </a:rPr>
              <a:t>ut</a:t>
            </a:r>
            <a:r>
              <a:rPr lang="en-US" sz="1200" dirty="0" err="1" smtClean="0">
                <a:latin typeface="Arial Narrow" pitchFamily="34" charset="0"/>
                <a:ea typeface="Arial"/>
                <a:cs typeface="Times New Roman"/>
              </a:rPr>
              <a:t>ip</a:t>
            </a:r>
            <a:r>
              <a:rPr lang="en-US" sz="1200" spc="5" dirty="0" smtClean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pernya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SK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mu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1</a:t>
            </a:r>
            <a:endParaRPr lang="en-US" sz="1200" dirty="0">
              <a:latin typeface="Arial Narrow" pitchFamily="34" charset="0"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930" y="5515198"/>
            <a:ext cx="8745971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spc="-2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ene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uka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  </a:t>
            </a:r>
            <a:r>
              <a:rPr lang="en-US" sz="1200" spc="13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ma</a:t>
            </a:r>
            <a:r>
              <a:rPr lang="en-US" sz="1200" spc="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2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  </a:t>
            </a:r>
            <a:r>
              <a:rPr lang="en-US" sz="1200" spc="15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mbel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ja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c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: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a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j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ope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nal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/KKO</a:t>
            </a:r>
            <a:r>
              <a:rPr lang="en-US" sz="1200" spc="13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2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13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12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13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3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2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KD,</a:t>
            </a:r>
            <a:r>
              <a:rPr lang="en-US" sz="1200" spc="13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bag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3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2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ma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ri</a:t>
            </a:r>
            <a:r>
              <a:rPr lang="en-US" sz="1200" b="1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b="1" spc="-1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b="1" spc="1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eda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j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ah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KKO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den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kal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len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IPK,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bag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3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spc="-1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ri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em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b="1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j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ran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mu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ko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2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(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5</a:t>
            </a:r>
            <a:r>
              <a:rPr lang="en-US" sz="1200" spc="25" dirty="0">
                <a:latin typeface="Arial Narrow" pitchFamily="34" charset="0"/>
                <a:ea typeface="Arial"/>
                <a:cs typeface="Times New Roman"/>
              </a:rPr>
              <a:t>)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.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bag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ap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j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3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-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kea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f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keu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al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nia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g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20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f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kon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al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ri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men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pua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aja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2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Hig</a:t>
            </a:r>
            <a:r>
              <a:rPr lang="en-US" sz="1200" b="1" i="1" spc="-10" dirty="0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b="1" i="1" spc="5" dirty="0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b="1" i="1" spc="-5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i="1" spc="-5" dirty="0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rd</a:t>
            </a:r>
            <a:r>
              <a:rPr lang="en-US" sz="1200" b="1" i="1" spc="5" dirty="0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b="1" i="1" spc="-5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b="1" i="1" spc="5" dirty="0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b="1" i="1" spc="5" dirty="0">
                <a:latin typeface="Arial Narrow" pitchFamily="34" charset="0"/>
                <a:ea typeface="Arial"/>
                <a:cs typeface="Times New Roman"/>
              </a:rPr>
              <a:t>nk</a:t>
            </a:r>
            <a:r>
              <a:rPr lang="en-US" sz="1200" b="1" i="1" spc="-1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ng</a:t>
            </a:r>
            <a:r>
              <a:rPr lang="en-US" sz="1200" b="1" i="1" spc="-4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i="1" spc="-15" dirty="0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b="1" i="1" spc="5" dirty="0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b="1" i="1" spc="5" dirty="0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b="1" i="1" dirty="0">
                <a:latin typeface="Arial Narrow" pitchFamily="34" charset="0"/>
                <a:ea typeface="Arial"/>
                <a:cs typeface="Times New Roman"/>
              </a:rPr>
              <a:t>ls</a:t>
            </a:r>
            <a:r>
              <a:rPr lang="en-US" sz="1200" b="1" i="1" spc="-3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(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b="1" spc="-5" dirty="0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TS)</a:t>
            </a:r>
            <a:r>
              <a:rPr lang="en-US" sz="1200" b="1" spc="-4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4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4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mbe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ln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mi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3</a:t>
            </a:r>
            <a:r>
              <a:rPr lang="en-US" sz="1200" spc="-4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(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)</a:t>
            </a:r>
            <a:r>
              <a:rPr lang="en-US" sz="1200" spc="-4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mbe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6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eb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spc="-5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upa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uda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endParaRPr lang="en-US" sz="1200" dirty="0">
              <a:latin typeface="Arial Narrow" pitchFamily="34" charset="0"/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48064" y="4011214"/>
            <a:ext cx="3800838" cy="13589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2540">
              <a:lnSpc>
                <a:spcPct val="98000"/>
              </a:lnSpc>
              <a:spcBef>
                <a:spcPts val="195"/>
              </a:spcBef>
              <a:spcAft>
                <a:spcPts val="0"/>
              </a:spcAft>
            </a:pP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ili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6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de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7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dan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/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7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to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8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mb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j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7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7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dek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7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f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8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7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8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10" dirty="0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n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ele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v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eng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mbe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aja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aja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ban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pem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el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ja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1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1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eni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gka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mpu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ja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14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b="1" spc="-5" dirty="0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TS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gin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eg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2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it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ra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b="1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spc="5" dirty="0">
                <a:latin typeface="Arial Narrow" pitchFamily="34" charset="0"/>
                <a:ea typeface="Arial"/>
                <a:cs typeface="Times New Roman"/>
              </a:rPr>
              <a:t>4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C</a:t>
            </a:r>
            <a:r>
              <a:rPr lang="en-US" sz="1200" b="1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tu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eas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omu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se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rta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ng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4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spc="-10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ra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b="1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b="1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b="1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ud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ma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ko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(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6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)</a:t>
            </a:r>
            <a:endParaRPr lang="en-US" sz="1200" dirty="0">
              <a:latin typeface="Arial Narrow" pitchFamily="34" charset="0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0738" y="1534574"/>
            <a:ext cx="3193465" cy="72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Re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nc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na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sua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den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pe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be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aja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y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di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r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ap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1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ha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kem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an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g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j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ug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b="1" spc="-5" dirty="0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b="1" dirty="0">
                <a:latin typeface="Arial Narrow" pitchFamily="34" charset="0"/>
                <a:ea typeface="Arial"/>
                <a:cs typeface="Times New Roman"/>
              </a:rPr>
              <a:t>TS</a:t>
            </a:r>
            <a:r>
              <a:rPr lang="en-US" sz="1200" b="1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kem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di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as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ko</a:t>
            </a:r>
            <a:r>
              <a:rPr lang="en-US" sz="1200" spc="-10" dirty="0" err="1"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5" dirty="0" err="1"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latin typeface="Arial Narrow" pitchFamily="34" charset="0"/>
                <a:ea typeface="Arial"/>
                <a:cs typeface="Times New Roman"/>
              </a:rPr>
              <a:t>7</a:t>
            </a:r>
            <a:endParaRPr lang="en-US" sz="1200" dirty="0">
              <a:latin typeface="Arial Narrow" pitchFamily="34" charset="0"/>
              <a:ea typeface="Calibri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97614" y="2274059"/>
            <a:ext cx="0" cy="137343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195735" y="2284881"/>
            <a:ext cx="0" cy="137343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3848" y="2274059"/>
            <a:ext cx="0" cy="137343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2930" y="4009676"/>
            <a:ext cx="3528391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2540" lvl="0">
              <a:lnSpc>
                <a:spcPct val="115000"/>
              </a:lnSpc>
              <a:spcBef>
                <a:spcPts val="200"/>
              </a:spcBef>
            </a:pP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Ru</a:t>
            </a:r>
            <a:r>
              <a:rPr lang="en-US" sz="1200" spc="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sk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c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apa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targe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mp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pad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dar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1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2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3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2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4</a:t>
            </a:r>
            <a:r>
              <a:rPr lang="en-US" sz="1200" spc="2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2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ape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B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-1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2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arge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pe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pad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spc="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dar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3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</a:t>
            </a:r>
            <a:r>
              <a:rPr lang="en-US" sz="1200" spc="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4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un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1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ape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lai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,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mb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ang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I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P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-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spc="-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S </a:t>
            </a:r>
            <a:r>
              <a:rPr lang="en-US" sz="1200" spc="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enu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ju</a:t>
            </a:r>
            <a:r>
              <a:rPr lang="en-US" sz="1200" spc="2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b="1" spc="-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H</a:t>
            </a:r>
            <a:r>
              <a:rPr lang="en-US" sz="1200" b="1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b="1" spc="-2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T</a:t>
            </a:r>
            <a:r>
              <a:rPr lang="en-US" sz="1200" b="1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b="1" spc="1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mu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d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ian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s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u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kk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a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n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e</a:t>
            </a:r>
            <a:r>
              <a:rPr lang="en-US" sz="1200" spc="-1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spc="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k</a:t>
            </a:r>
            <a:r>
              <a:rPr lang="en-US" sz="1200" spc="-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l</a:t>
            </a:r>
            <a:r>
              <a:rPr lang="en-US" sz="1200" spc="-15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o</a:t>
            </a:r>
            <a:r>
              <a:rPr lang="en-US" sz="1200" dirty="0" err="1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m</a:t>
            </a:r>
            <a:r>
              <a:rPr lang="en-US" sz="1200" spc="5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 Narrow" pitchFamily="34" charset="0"/>
                <a:ea typeface="Arial"/>
                <a:cs typeface="Times New Roman"/>
              </a:rPr>
              <a:t>4</a:t>
            </a:r>
            <a:endParaRPr lang="en-US" sz="1200" dirty="0">
              <a:solidFill>
                <a:prstClr val="black"/>
              </a:solidFill>
              <a:latin typeface="Arial Narrow" pitchFamily="34" charset="0"/>
              <a:ea typeface="Calibri"/>
              <a:cs typeface="Times New Roman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599892" y="3503477"/>
            <a:ext cx="0" cy="5077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860032" y="3474409"/>
            <a:ext cx="0" cy="20407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732240" y="3474409"/>
            <a:ext cx="0" cy="5352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532440" y="2284881"/>
            <a:ext cx="0" cy="137343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7504" y="138118"/>
            <a:ext cx="8910014" cy="33855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L="88900" algn="ctr">
              <a:spcAft>
                <a:spcPts val="0"/>
              </a:spcAft>
            </a:pP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An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al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is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s</a:t>
            </a:r>
            <a:r>
              <a:rPr lang="en-US" sz="1600" b="1" spc="5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 </a:t>
            </a:r>
            <a:r>
              <a:rPr lang="en-US" sz="1600" b="1" spc="-1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K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et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r</a:t>
            </a:r>
            <a:r>
              <a:rPr lang="en-US" sz="1600" b="1" spc="-1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k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tan</a:t>
            </a:r>
            <a:r>
              <a:rPr lang="en-US" sz="1600" b="1" spc="-5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 </a:t>
            </a:r>
            <a:r>
              <a:rPr lang="en-US" sz="1600" b="1" spc="5" dirty="0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S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K</a:t>
            </a:r>
            <a:r>
              <a:rPr lang="en-US" sz="1600" b="1" spc="-5" dirty="0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L</a:t>
            </a:r>
            <a:r>
              <a:rPr lang="en-US" sz="1600" b="1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,</a:t>
            </a:r>
            <a:r>
              <a:rPr lang="en-US" sz="1600" b="1" spc="-10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K</a:t>
            </a:r>
            <a:r>
              <a:rPr lang="en-US" sz="1600" b="1" spc="15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</a:t>
            </a:r>
            <a:r>
              <a:rPr lang="en-US" sz="1600" b="1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, </a:t>
            </a:r>
            <a:r>
              <a:rPr lang="en-US" sz="1600" b="1" spc="-15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K</a:t>
            </a:r>
            <a:r>
              <a:rPr lang="en-US" sz="1600" b="1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D,</a:t>
            </a:r>
            <a:r>
              <a:rPr lang="en-US" sz="1600" b="1" spc="-10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IPK, </a:t>
            </a:r>
            <a:r>
              <a:rPr lang="en-US" sz="1600" b="1" spc="-10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M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ateri</a:t>
            </a:r>
            <a:r>
              <a:rPr lang="en-US" sz="1600" b="1" spc="5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 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P</a:t>
            </a:r>
            <a:r>
              <a:rPr lang="en-US" sz="1600" b="1" spc="-10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m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b</a:t>
            </a:r>
            <a:r>
              <a:rPr lang="en-US" sz="1600" b="1" spc="-10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la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j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ra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n</a:t>
            </a:r>
            <a:r>
              <a:rPr lang="en-US" sz="1600" b="1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K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</a:t>
            </a:r>
            <a:r>
              <a:rPr lang="en-US" sz="1600" b="1" spc="-20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g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atan</a:t>
            </a:r>
            <a:r>
              <a:rPr lang="en-US" sz="1600" b="1" spc="-5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 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P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</a:t>
            </a:r>
            <a:r>
              <a:rPr lang="en-US" sz="1600" b="1" spc="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m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b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</a:t>
            </a:r>
            <a:r>
              <a:rPr lang="en-US" sz="1600" b="1" spc="-10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la</a:t>
            </a:r>
            <a:r>
              <a:rPr lang="en-US" sz="1600" b="1" spc="-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j</a:t>
            </a:r>
            <a:r>
              <a:rPr lang="en-US" sz="1600" b="1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ara</a:t>
            </a:r>
            <a:r>
              <a:rPr lang="en-US" sz="1600" b="1" spc="-15" dirty="0" err="1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n</a:t>
            </a:r>
            <a:r>
              <a:rPr lang="en-US" sz="1600" b="1" dirty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dan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ea typeface="Cambria"/>
                <a:cs typeface="Times New Roman"/>
              </a:rPr>
              <a:t> </a:t>
            </a:r>
            <a:r>
              <a:rPr lang="en-US" sz="1600" b="1" spc="-5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P</a:t>
            </a:r>
            <a:r>
              <a:rPr lang="en-US" sz="1600" b="1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e</a:t>
            </a:r>
            <a:r>
              <a:rPr lang="en-US" sz="1600" b="1" spc="-5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n</a:t>
            </a:r>
            <a:r>
              <a:rPr lang="en-US" sz="1600" b="1" spc="5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</a:t>
            </a:r>
            <a:r>
              <a:rPr lang="en-US" sz="1600" b="1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la</a:t>
            </a:r>
            <a:r>
              <a:rPr lang="en-US" sz="1600" b="1" spc="-5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i</a:t>
            </a:r>
            <a:r>
              <a:rPr lang="en-US" sz="1600" b="1" dirty="0" err="1" smtClean="0">
                <a:solidFill>
                  <a:schemeClr val="bg1"/>
                </a:solidFill>
                <a:latin typeface="Arial Narrow" pitchFamily="34" charset="0"/>
                <a:ea typeface="Cambria"/>
                <a:cs typeface="Cambria"/>
              </a:rPr>
              <a:t>an</a:t>
            </a:r>
            <a:endParaRPr lang="en-US" sz="1600" b="1" dirty="0">
              <a:solidFill>
                <a:schemeClr val="bg1"/>
              </a:solidFill>
              <a:latin typeface="Arial Narrow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7093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55576" y="908721"/>
            <a:ext cx="2664296" cy="252028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0" dirty="0" smtClean="0">
                <a:solidFill>
                  <a:prstClr val="white"/>
                </a:solidFill>
                <a:latin typeface="Berlin Sans FB" pitchFamily="34" charset="0"/>
              </a:rPr>
              <a:t>KD</a:t>
            </a:r>
            <a:endParaRPr kumimoji="0" lang="id-ID" sz="4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1212" y="1636148"/>
            <a:ext cx="4464496" cy="1058443"/>
          </a:xfrm>
          <a:prstGeom prst="rect">
            <a:avLst/>
          </a:prstGeom>
          <a:solidFill>
            <a:srgbClr val="009900"/>
          </a:solidFill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MATERI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POKOK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212" y="4761148"/>
            <a:ext cx="4464496" cy="1152128"/>
          </a:xfrm>
          <a:prstGeom prst="rect">
            <a:avLst/>
          </a:prstGeom>
          <a:solidFill>
            <a:srgbClr val="009900"/>
          </a:solidFill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MATERI PEMBELAJARAN</a:t>
            </a:r>
          </a:p>
        </p:txBody>
      </p:sp>
      <p:sp>
        <p:nvSpPr>
          <p:cNvPr id="6" name="Oval 5"/>
          <p:cNvSpPr/>
          <p:nvPr/>
        </p:nvSpPr>
        <p:spPr>
          <a:xfrm>
            <a:off x="772895" y="4077072"/>
            <a:ext cx="2664296" cy="252028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kern="0" dirty="0" smtClean="0">
                <a:solidFill>
                  <a:prstClr val="white"/>
                </a:solidFill>
                <a:latin typeface="Berlin Sans FB" pitchFamily="34" charset="0"/>
              </a:rPr>
              <a:t>IPK</a:t>
            </a:r>
            <a:endParaRPr kumimoji="0" lang="id-ID" sz="4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763688" y="3212976"/>
            <a:ext cx="792088" cy="117013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274979" y="1700809"/>
            <a:ext cx="915356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275856" y="4869160"/>
            <a:ext cx="915356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9313" y="164812"/>
            <a:ext cx="8733167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ANALISIS KD - IPK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66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KETERKAITAN IPK, PEMBELAJARAN &amp; PENILAIAN</a:t>
            </a: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8753" y="2585540"/>
            <a:ext cx="2695903" cy="2774731"/>
          </a:xfrm>
          <a:prstGeom prst="ellipse">
            <a:avLst/>
          </a:prstGeom>
          <a:solidFill>
            <a:srgbClr val="0000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id-ID" sz="4000" b="1" dirty="0" smtClean="0">
                <a:solidFill>
                  <a:prstClr val="white"/>
                </a:solidFill>
                <a:latin typeface="Berlin Sans FB" pitchFamily="34" charset="0"/>
              </a:rPr>
              <a:t>IPK</a:t>
            </a:r>
            <a:endParaRPr lang="id-ID" sz="4000" b="1" dirty="0">
              <a:solidFill>
                <a:prstClr val="white"/>
              </a:solidFill>
              <a:latin typeface="Berlin Sans FB" pitchFamily="34" charset="0"/>
            </a:endParaRPr>
          </a:p>
        </p:txBody>
      </p:sp>
      <p:sp>
        <p:nvSpPr>
          <p:cNvPr id="14" name="Left Brace 13"/>
          <p:cNvSpPr/>
          <p:nvPr/>
        </p:nvSpPr>
        <p:spPr>
          <a:xfrm>
            <a:off x="3473130" y="2364828"/>
            <a:ext cx="441434" cy="3263462"/>
          </a:xfrm>
          <a:prstGeom prst="leftBrace">
            <a:avLst>
              <a:gd name="adj1" fmla="val 0"/>
              <a:gd name="adj2" fmla="val 49394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94538" y="1807622"/>
            <a:ext cx="4225158" cy="4367048"/>
            <a:chOff x="4209394" y="1781504"/>
            <a:chExt cx="4225158" cy="4367048"/>
          </a:xfrm>
        </p:grpSpPr>
        <p:sp>
          <p:nvSpPr>
            <p:cNvPr id="15" name="Rectangle 14"/>
            <p:cNvSpPr/>
            <p:nvPr/>
          </p:nvSpPr>
          <p:spPr>
            <a:xfrm>
              <a:off x="4209394" y="1781504"/>
              <a:ext cx="4225158" cy="43670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id-ID">
                <a:solidFill>
                  <a:prstClr val="white"/>
                </a:solidFill>
              </a:endParaRPr>
            </a:p>
          </p:txBody>
        </p:sp>
        <p:sp>
          <p:nvSpPr>
            <p:cNvPr id="16" name="Snip Single Corner Rectangle 15"/>
            <p:cNvSpPr/>
            <p:nvPr/>
          </p:nvSpPr>
          <p:spPr>
            <a:xfrm>
              <a:off x="4461614" y="1949665"/>
              <a:ext cx="3704897" cy="725213"/>
            </a:xfrm>
            <a:prstGeom prst="snip1Rect">
              <a:avLst>
                <a:gd name="adj" fmla="val 47102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id-ID" sz="2400" dirty="0" smtClean="0">
                  <a:solidFill>
                    <a:prstClr val="white"/>
                  </a:solidFill>
                  <a:latin typeface="Berlin Sans FB" pitchFamily="34" charset="0"/>
                </a:rPr>
                <a:t>Materi Pembelajaran</a:t>
              </a:r>
              <a:endParaRPr lang="id-ID" sz="2400" dirty="0">
                <a:solidFill>
                  <a:prstClr val="white"/>
                </a:solidFill>
                <a:latin typeface="Berlin Sans FB" pitchFamily="34" charset="0"/>
              </a:endParaRPr>
            </a:p>
          </p:txBody>
        </p:sp>
        <p:sp>
          <p:nvSpPr>
            <p:cNvPr id="17" name="Snip Single Corner Rectangle 16"/>
            <p:cNvSpPr/>
            <p:nvPr/>
          </p:nvSpPr>
          <p:spPr>
            <a:xfrm>
              <a:off x="4461614" y="2773424"/>
              <a:ext cx="3704897" cy="725213"/>
            </a:xfrm>
            <a:prstGeom prst="snip1Rect">
              <a:avLst>
                <a:gd name="adj" fmla="val 47102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id-ID" sz="2400" dirty="0" smtClean="0">
                  <a:solidFill>
                    <a:prstClr val="white"/>
                  </a:solidFill>
                  <a:latin typeface="Berlin Sans FB" pitchFamily="34" charset="0"/>
                </a:rPr>
                <a:t>Kegiatan Pembelajaran</a:t>
              </a:r>
              <a:endParaRPr lang="id-ID" sz="2400" dirty="0">
                <a:solidFill>
                  <a:prstClr val="white"/>
                </a:solidFill>
                <a:latin typeface="Berlin Sans FB" pitchFamily="34" charset="0"/>
              </a:endParaRPr>
            </a:p>
          </p:txBody>
        </p:sp>
        <p:sp>
          <p:nvSpPr>
            <p:cNvPr id="18" name="Snip Single Corner Rectangle 17"/>
            <p:cNvSpPr/>
            <p:nvPr/>
          </p:nvSpPr>
          <p:spPr>
            <a:xfrm>
              <a:off x="4461614" y="3597183"/>
              <a:ext cx="3704897" cy="725213"/>
            </a:xfrm>
            <a:prstGeom prst="snip1Rect">
              <a:avLst>
                <a:gd name="adj" fmla="val 47102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id-ID" sz="2400" dirty="0" smtClean="0">
                  <a:solidFill>
                    <a:prstClr val="white"/>
                  </a:solidFill>
                  <a:latin typeface="Berlin Sans FB" pitchFamily="34" charset="0"/>
                </a:rPr>
                <a:t>Penilaian Pembelajaran</a:t>
              </a:r>
              <a:endParaRPr lang="id-ID" sz="2400" dirty="0">
                <a:solidFill>
                  <a:prstClr val="white"/>
                </a:solidFill>
                <a:latin typeface="Berlin Sans FB" pitchFamily="34" charset="0"/>
              </a:endParaRPr>
            </a:p>
          </p:txBody>
        </p:sp>
        <p:sp>
          <p:nvSpPr>
            <p:cNvPr id="19" name="Snip Single Corner Rectangle 18"/>
            <p:cNvSpPr/>
            <p:nvPr/>
          </p:nvSpPr>
          <p:spPr>
            <a:xfrm>
              <a:off x="4461614" y="4420942"/>
              <a:ext cx="3704897" cy="725213"/>
            </a:xfrm>
            <a:prstGeom prst="snip1Rect">
              <a:avLst>
                <a:gd name="adj" fmla="val 47102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id-ID" sz="2400" dirty="0" smtClean="0">
                  <a:solidFill>
                    <a:prstClr val="white"/>
                  </a:solidFill>
                  <a:latin typeface="Berlin Sans FB" pitchFamily="34" charset="0"/>
                </a:rPr>
                <a:t>Alokasi waktu</a:t>
              </a:r>
              <a:endParaRPr lang="id-ID" sz="2400" dirty="0">
                <a:solidFill>
                  <a:prstClr val="white"/>
                </a:solidFill>
                <a:latin typeface="Berlin Sans FB" pitchFamily="34" charset="0"/>
              </a:endParaRPr>
            </a:p>
          </p:txBody>
        </p:sp>
        <p:sp>
          <p:nvSpPr>
            <p:cNvPr id="20" name="Snip Single Corner Rectangle 19"/>
            <p:cNvSpPr/>
            <p:nvPr/>
          </p:nvSpPr>
          <p:spPr>
            <a:xfrm>
              <a:off x="4461614" y="5244703"/>
              <a:ext cx="3704897" cy="725213"/>
            </a:xfrm>
            <a:prstGeom prst="snip1Rect">
              <a:avLst>
                <a:gd name="adj" fmla="val 47102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/>
              <a:r>
                <a:rPr lang="id-ID" sz="2400" dirty="0" smtClean="0">
                  <a:solidFill>
                    <a:prstClr val="white"/>
                  </a:solidFill>
                  <a:latin typeface="Berlin Sans FB" pitchFamily="34" charset="0"/>
                </a:rPr>
                <a:t>Sumber belajar</a:t>
              </a:r>
              <a:endParaRPr lang="id-ID" sz="2400" dirty="0">
                <a:solidFill>
                  <a:prstClr val="white"/>
                </a:solidFill>
                <a:latin typeface="Berlin Sans FB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3514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1182</Words>
  <Application>Microsoft Office PowerPoint</Application>
  <PresentationFormat>On-screen Show (4:3)</PresentationFormat>
  <Paragraphs>200</Paragraphs>
  <Slides>19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Office Theme</vt:lpstr>
      <vt:lpstr>1_Office Theme</vt:lpstr>
      <vt:lpstr>19_Office Theme</vt:lpstr>
      <vt:lpstr>7_Office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KETERKAITAN IPK, PEMBELAJARAN &amp; PENILAIAN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LATAR BELAKANG MASALAH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Sunaryo_SMAN_85</dc:creator>
  <cp:lastModifiedBy>Sunaryo_SMAN_85</cp:lastModifiedBy>
  <cp:revision>29</cp:revision>
  <dcterms:created xsi:type="dcterms:W3CDTF">2017-04-19T17:58:38Z</dcterms:created>
  <dcterms:modified xsi:type="dcterms:W3CDTF">2017-05-09T03:02:35Z</dcterms:modified>
</cp:coreProperties>
</file>